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279954-972D-4DE0-AA79-23E6F0BEC818}">
  <a:tblStyle styleId="{6F279954-972D-4DE0-AA79-23E6F0BEC81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54" y="6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08d41b5b1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g808d41b5b1_2_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8a5e32acb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100"/>
              <a:buFont typeface="Arial"/>
              <a:buNone/>
            </a:pPr>
            <a:r>
              <a:rPr lang="en">
                <a:solidFill>
                  <a:schemeClr val="dk1"/>
                </a:solidFill>
              </a:rPr>
              <a:t>During the “I feel secure with how my food is being handled by the employees now” question, we know that during the COVID-19, the disinfection and cleaning of fast-food restaurants made most of respondents choose “somewhat good” that means feel secure about the food they received than usual. </a:t>
            </a:r>
            <a:endParaRPr>
              <a:solidFill>
                <a:schemeClr val="dk1"/>
              </a:solidFill>
            </a:endParaRPr>
          </a:p>
          <a:p>
            <a:pPr marL="0" lvl="0" indent="0" algn="l" rtl="0">
              <a:spcBef>
                <a:spcPts val="1600"/>
              </a:spcBef>
              <a:spcAft>
                <a:spcPts val="0"/>
              </a:spcAft>
              <a:buNone/>
            </a:pPr>
            <a:endParaRPr/>
          </a:p>
        </p:txBody>
      </p:sp>
      <p:sp>
        <p:nvSpPr>
          <p:cNvPr id="125" name="Google Shape;125;g8a5e32acb7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a5e32acb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100"/>
              <a:buFont typeface="Arial"/>
              <a:buNone/>
            </a:pPr>
            <a:r>
              <a:rPr lang="en">
                <a:solidFill>
                  <a:schemeClr val="dk1"/>
                </a:solidFill>
              </a:rPr>
              <a:t>In the above question, we can see from the data that more people are choosing COVID-19 to impact their lives.</a:t>
            </a:r>
            <a:endParaRPr>
              <a:solidFill>
                <a:schemeClr val="dk1"/>
              </a:solidFill>
            </a:endParaRPr>
          </a:p>
          <a:p>
            <a:pPr marL="0" lvl="0" indent="0" algn="l" rtl="0">
              <a:lnSpc>
                <a:spcPct val="90000"/>
              </a:lnSpc>
              <a:spcBef>
                <a:spcPts val="1600"/>
              </a:spcBef>
              <a:spcAft>
                <a:spcPts val="0"/>
              </a:spcAft>
              <a:buClr>
                <a:schemeClr val="dk1"/>
              </a:buClr>
              <a:buSzPts val="2100"/>
              <a:buFont typeface="Arial"/>
              <a:buNone/>
            </a:pPr>
            <a:r>
              <a:rPr lang="en">
                <a:solidFill>
                  <a:schemeClr val="dk1"/>
                </a:solidFill>
              </a:rPr>
              <a:t>A change in living conditions means a change in the way people deal with it. As a representative type of food industry, fast food should also make some beneficial changes to people's living conditions.</a:t>
            </a:r>
            <a:endParaRPr>
              <a:solidFill>
                <a:schemeClr val="dk1"/>
              </a:solidFill>
            </a:endParaRPr>
          </a:p>
          <a:p>
            <a:pPr marL="0" lvl="0" indent="0" algn="l" rtl="0">
              <a:spcBef>
                <a:spcPts val="1600"/>
              </a:spcBef>
              <a:spcAft>
                <a:spcPts val="0"/>
              </a:spcAft>
              <a:buNone/>
            </a:pPr>
            <a:endParaRPr/>
          </a:p>
        </p:txBody>
      </p:sp>
      <p:sp>
        <p:nvSpPr>
          <p:cNvPr id="132" name="Google Shape;132;g8a5e32acb7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8f2d22f0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g88f2d22f05_0_1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8f2d22f05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88f2d22f0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08d41b5b1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Clr>
                <a:schemeClr val="dk1"/>
              </a:buClr>
              <a:buSzPts val="1100"/>
              <a:buFont typeface="Arial"/>
              <a:buNone/>
            </a:pPr>
            <a:r>
              <a:rPr lang="en" sz="900">
                <a:solidFill>
                  <a:schemeClr val="dk1"/>
                </a:solidFill>
              </a:rPr>
              <a:t>Test: Regression </a:t>
            </a:r>
            <a:endParaRPr sz="900">
              <a:solidFill>
                <a:schemeClr val="dk1"/>
              </a:solidFill>
            </a:endParaRPr>
          </a:p>
          <a:p>
            <a:pPr marL="0" lvl="0" indent="0" algn="l" rtl="0">
              <a:spcBef>
                <a:spcPts val="800"/>
              </a:spcBef>
              <a:spcAft>
                <a:spcPts val="0"/>
              </a:spcAft>
              <a:buClr>
                <a:schemeClr val="dk1"/>
              </a:buClr>
              <a:buSzPts val="1100"/>
              <a:buFont typeface="Arial"/>
              <a:buNone/>
            </a:pPr>
            <a:r>
              <a:rPr lang="en" sz="900">
                <a:solidFill>
                  <a:schemeClr val="dk1"/>
                </a:solidFill>
              </a:rPr>
              <a:t>IV: </a:t>
            </a:r>
            <a:r>
              <a:rPr lang="en" sz="900">
                <a:solidFill>
                  <a:srgbClr val="333333"/>
                </a:solidFill>
              </a:rPr>
              <a:t>It is important to social distance in order to stop the spread of Coronavirus. </a:t>
            </a:r>
            <a:r>
              <a:rPr lang="en" sz="900">
                <a:solidFill>
                  <a:schemeClr val="dk1"/>
                </a:solidFill>
              </a:rPr>
              <a:t>	</a:t>
            </a:r>
            <a:endParaRPr sz="900">
              <a:solidFill>
                <a:schemeClr val="dk1"/>
              </a:solidFill>
            </a:endParaRPr>
          </a:p>
          <a:p>
            <a:pPr marL="0" lvl="0" indent="0" algn="l" rtl="0">
              <a:spcBef>
                <a:spcPts val="800"/>
              </a:spcBef>
              <a:spcAft>
                <a:spcPts val="0"/>
              </a:spcAft>
              <a:buClr>
                <a:schemeClr val="dk1"/>
              </a:buClr>
              <a:buSzPts val="1100"/>
              <a:buFont typeface="Arial"/>
              <a:buNone/>
            </a:pPr>
            <a:r>
              <a:rPr lang="en" sz="900">
                <a:solidFill>
                  <a:schemeClr val="dk1"/>
                </a:solidFill>
              </a:rPr>
              <a:t>DV: Have you noticed a change in the amount of PPE (personal protective equipment) that both McDonald's and Uber Eats employees have to wear?</a:t>
            </a:r>
            <a:endParaRPr/>
          </a:p>
        </p:txBody>
      </p:sp>
      <p:sp>
        <p:nvSpPr>
          <p:cNvPr id="153" name="Google Shape;153;g808d41b5b1_2_10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88f3012226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88f301222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8f301222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8f301222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8f3012226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8f301222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8f3012226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8f3012226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8f2d22f05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8f2d22f0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08d41b5b1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g808d41b5b1_2_8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08d41b5b1_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808d41b5b1_2_1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88f2d22f05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88f2d22f0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08d41b5b1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808d41b5b1_2_1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88f301222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88f301222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08d41b5b1_2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808d41b5b1_2_1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91ce49186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91ce4918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08d41b5b1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g808d41b5b1_2_8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808d41b5b1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g808d41b5b1_2_9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8f2d22f0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8f2d22f0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8f2d22f05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8f2d22f0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8f2d22f05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8f2d22f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808d41b5b1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g808d41b5b1_2_10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8f2d22f05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100"/>
              <a:buFont typeface="Arial"/>
              <a:buNone/>
            </a:pPr>
            <a:r>
              <a:rPr lang="en">
                <a:solidFill>
                  <a:schemeClr val="dk1"/>
                </a:solidFill>
              </a:rPr>
              <a:t>In the “To what extent do you agree with the following statements: It is important to social distance in order to stop the spread of Coronavirus”question, we can see that most people agree on the importance of social distance in preventing the spread of coronavirus in the survey.</a:t>
            </a:r>
            <a:endParaRPr>
              <a:solidFill>
                <a:schemeClr val="dk1"/>
              </a:solidFill>
            </a:endParaRPr>
          </a:p>
          <a:p>
            <a:pPr marL="0" lvl="0" indent="0" algn="l" rtl="0">
              <a:spcBef>
                <a:spcPts val="1600"/>
              </a:spcBef>
              <a:spcAft>
                <a:spcPts val="0"/>
              </a:spcAft>
              <a:buNone/>
            </a:pPr>
            <a:endParaRPr/>
          </a:p>
        </p:txBody>
      </p:sp>
      <p:sp>
        <p:nvSpPr>
          <p:cNvPr id="117" name="Google Shape;117;g88f2d22f05_0_1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90450" y="966875"/>
            <a:ext cx="6216900" cy="17238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4500"/>
              <a:buFont typeface="Calibri"/>
              <a:buNone/>
            </a:pPr>
            <a:r>
              <a:rPr lang="en" sz="4000">
                <a:latin typeface="Times New Roman"/>
                <a:ea typeface="Times New Roman"/>
                <a:cs typeface="Times New Roman"/>
                <a:sym typeface="Times New Roman"/>
              </a:rPr>
              <a:t>How the Coronavirus</a:t>
            </a:r>
            <a:endParaRPr sz="4000">
              <a:latin typeface="Times New Roman"/>
              <a:ea typeface="Times New Roman"/>
              <a:cs typeface="Times New Roman"/>
              <a:sym typeface="Times New Roman"/>
            </a:endParaRPr>
          </a:p>
          <a:p>
            <a:pPr marL="0" lvl="0" indent="0" algn="ctr" rtl="0">
              <a:lnSpc>
                <a:spcPct val="90000"/>
              </a:lnSpc>
              <a:spcBef>
                <a:spcPts val="0"/>
              </a:spcBef>
              <a:spcAft>
                <a:spcPts val="0"/>
              </a:spcAft>
              <a:buClr>
                <a:schemeClr val="dk1"/>
              </a:buClr>
              <a:buSzPts val="4500"/>
              <a:buFont typeface="Calibri"/>
              <a:buNone/>
            </a:pPr>
            <a:r>
              <a:rPr lang="en" sz="4000">
                <a:latin typeface="Times New Roman"/>
                <a:ea typeface="Times New Roman"/>
                <a:cs typeface="Times New Roman"/>
                <a:sym typeface="Times New Roman"/>
              </a:rPr>
              <a:t> Has Affected the </a:t>
            </a:r>
            <a:endParaRPr sz="4000">
              <a:latin typeface="Times New Roman"/>
              <a:ea typeface="Times New Roman"/>
              <a:cs typeface="Times New Roman"/>
              <a:sym typeface="Times New Roman"/>
            </a:endParaRPr>
          </a:p>
          <a:p>
            <a:pPr marL="0" lvl="0" indent="0" algn="ctr" rtl="0">
              <a:lnSpc>
                <a:spcPct val="90000"/>
              </a:lnSpc>
              <a:spcBef>
                <a:spcPts val="0"/>
              </a:spcBef>
              <a:spcAft>
                <a:spcPts val="0"/>
              </a:spcAft>
              <a:buClr>
                <a:schemeClr val="dk1"/>
              </a:buClr>
              <a:buSzPts val="4500"/>
              <a:buFont typeface="Calibri"/>
              <a:buNone/>
            </a:pPr>
            <a:r>
              <a:rPr lang="en" sz="4000">
                <a:latin typeface="Times New Roman"/>
                <a:ea typeface="Times New Roman"/>
                <a:cs typeface="Times New Roman"/>
                <a:sym typeface="Times New Roman"/>
              </a:rPr>
              <a:t>Fast Food Industry</a:t>
            </a:r>
            <a:endParaRPr sz="1500">
              <a:latin typeface="Times New Roman"/>
              <a:ea typeface="Times New Roman"/>
              <a:cs typeface="Times New Roman"/>
              <a:sym typeface="Times New Roman"/>
            </a:endParaRPr>
          </a:p>
        </p:txBody>
      </p:sp>
      <p:sp>
        <p:nvSpPr>
          <p:cNvPr id="61" name="Google Shape;61;p14"/>
          <p:cNvSpPr txBox="1">
            <a:spLocks noGrp="1"/>
          </p:cNvSpPr>
          <p:nvPr>
            <p:ph type="subTitle" idx="1"/>
          </p:nvPr>
        </p:nvSpPr>
        <p:spPr>
          <a:xfrm>
            <a:off x="-411000" y="2869774"/>
            <a:ext cx="6858000" cy="16143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1"/>
              </a:buClr>
              <a:buSzPts val="1800"/>
              <a:buNone/>
            </a:pPr>
            <a:r>
              <a:rPr lang="en" sz="1900" b="1">
                <a:solidFill>
                  <a:srgbClr val="000000"/>
                </a:solidFill>
                <a:latin typeface="Times New Roman"/>
                <a:ea typeface="Times New Roman"/>
                <a:cs typeface="Times New Roman"/>
                <a:sym typeface="Times New Roman"/>
              </a:rPr>
              <a:t>June 18th, 2020</a:t>
            </a:r>
            <a:endParaRPr sz="1900" b="1">
              <a:solidFill>
                <a:srgbClr val="000000"/>
              </a:solidFill>
              <a:latin typeface="Times New Roman"/>
              <a:ea typeface="Times New Roman"/>
              <a:cs typeface="Times New Roman"/>
              <a:sym typeface="Times New Roman"/>
            </a:endParaRPr>
          </a:p>
          <a:p>
            <a:pPr marL="0" lvl="0" indent="0" algn="ctr" rtl="0">
              <a:lnSpc>
                <a:spcPct val="90000"/>
              </a:lnSpc>
              <a:spcBef>
                <a:spcPts val="0"/>
              </a:spcBef>
              <a:spcAft>
                <a:spcPts val="0"/>
              </a:spcAft>
              <a:buClr>
                <a:schemeClr val="dk1"/>
              </a:buClr>
              <a:buSzPts val="1800"/>
              <a:buNone/>
            </a:pPr>
            <a:endParaRPr sz="1700">
              <a:solidFill>
                <a:srgbClr val="000000"/>
              </a:solidFill>
              <a:latin typeface="Times New Roman"/>
              <a:ea typeface="Times New Roman"/>
              <a:cs typeface="Times New Roman"/>
              <a:sym typeface="Times New Roman"/>
            </a:endParaRPr>
          </a:p>
          <a:p>
            <a:pPr marL="0" lvl="0" indent="0" algn="ctr" rtl="0">
              <a:lnSpc>
                <a:spcPct val="90000"/>
              </a:lnSpc>
              <a:spcBef>
                <a:spcPts val="0"/>
              </a:spcBef>
              <a:spcAft>
                <a:spcPts val="0"/>
              </a:spcAft>
              <a:buClr>
                <a:schemeClr val="dk1"/>
              </a:buClr>
              <a:buSzPts val="1800"/>
              <a:buNone/>
            </a:pPr>
            <a:r>
              <a:rPr lang="en" sz="1300">
                <a:solidFill>
                  <a:srgbClr val="000000"/>
                </a:solidFill>
                <a:latin typeface="Times New Roman"/>
                <a:ea typeface="Times New Roman"/>
                <a:cs typeface="Times New Roman"/>
                <a:sym typeface="Times New Roman"/>
              </a:rPr>
              <a:t>Sam Gregoryk</a:t>
            </a:r>
            <a:endParaRPr sz="1300">
              <a:solidFill>
                <a:srgbClr val="000000"/>
              </a:solidFill>
              <a:latin typeface="Times New Roman"/>
              <a:ea typeface="Times New Roman"/>
              <a:cs typeface="Times New Roman"/>
              <a:sym typeface="Times New Roman"/>
            </a:endParaRPr>
          </a:p>
          <a:p>
            <a:pPr marL="0" lvl="0" indent="0" algn="ctr" rtl="0">
              <a:lnSpc>
                <a:spcPct val="90000"/>
              </a:lnSpc>
              <a:spcBef>
                <a:spcPts val="800"/>
              </a:spcBef>
              <a:spcAft>
                <a:spcPts val="0"/>
              </a:spcAft>
              <a:buClr>
                <a:schemeClr val="dk1"/>
              </a:buClr>
              <a:buSzPts val="1800"/>
              <a:buNone/>
            </a:pPr>
            <a:r>
              <a:rPr lang="en" sz="1300">
                <a:solidFill>
                  <a:srgbClr val="000000"/>
                </a:solidFill>
                <a:latin typeface="Times New Roman"/>
                <a:ea typeface="Times New Roman"/>
                <a:cs typeface="Times New Roman"/>
                <a:sym typeface="Times New Roman"/>
              </a:rPr>
              <a:t>Jeffrey David Anderson</a:t>
            </a:r>
            <a:endParaRPr sz="1300">
              <a:solidFill>
                <a:srgbClr val="000000"/>
              </a:solidFill>
              <a:latin typeface="Times New Roman"/>
              <a:ea typeface="Times New Roman"/>
              <a:cs typeface="Times New Roman"/>
              <a:sym typeface="Times New Roman"/>
            </a:endParaRPr>
          </a:p>
          <a:p>
            <a:pPr marL="0" lvl="0" indent="0" algn="ctr" rtl="0">
              <a:lnSpc>
                <a:spcPct val="90000"/>
              </a:lnSpc>
              <a:spcBef>
                <a:spcPts val="800"/>
              </a:spcBef>
              <a:spcAft>
                <a:spcPts val="0"/>
              </a:spcAft>
              <a:buClr>
                <a:schemeClr val="dk1"/>
              </a:buClr>
              <a:buSzPts val="1800"/>
              <a:buNone/>
            </a:pPr>
            <a:r>
              <a:rPr lang="en" sz="1300">
                <a:solidFill>
                  <a:srgbClr val="000000"/>
                </a:solidFill>
                <a:latin typeface="Times New Roman"/>
                <a:ea typeface="Times New Roman"/>
                <a:cs typeface="Times New Roman"/>
                <a:sym typeface="Times New Roman"/>
              </a:rPr>
              <a:t>Lingbin Li</a:t>
            </a:r>
            <a:endParaRPr sz="1300">
              <a:solidFill>
                <a:srgbClr val="000000"/>
              </a:solidFill>
              <a:latin typeface="Times New Roman"/>
              <a:ea typeface="Times New Roman"/>
              <a:cs typeface="Times New Roman"/>
              <a:sym typeface="Times New Roman"/>
            </a:endParaRPr>
          </a:p>
          <a:p>
            <a:pPr marL="0" lvl="0" indent="0" algn="ctr" rtl="0">
              <a:lnSpc>
                <a:spcPct val="90000"/>
              </a:lnSpc>
              <a:spcBef>
                <a:spcPts val="800"/>
              </a:spcBef>
              <a:spcAft>
                <a:spcPts val="0"/>
              </a:spcAft>
              <a:buClr>
                <a:schemeClr val="dk1"/>
              </a:buClr>
              <a:buSzPts val="1800"/>
              <a:buNone/>
            </a:pPr>
            <a:r>
              <a:rPr lang="en" sz="1300">
                <a:solidFill>
                  <a:srgbClr val="000000"/>
                </a:solidFill>
                <a:latin typeface="Times New Roman"/>
                <a:ea typeface="Times New Roman"/>
                <a:cs typeface="Times New Roman"/>
                <a:sym typeface="Times New Roman"/>
              </a:rPr>
              <a:t>Yiran Wang</a:t>
            </a:r>
            <a:endParaRPr sz="1300">
              <a:solidFill>
                <a:srgbClr val="000000"/>
              </a:solidFill>
              <a:latin typeface="Times New Roman"/>
              <a:ea typeface="Times New Roman"/>
              <a:cs typeface="Times New Roman"/>
              <a:sym typeface="Times New Roman"/>
            </a:endParaRPr>
          </a:p>
        </p:txBody>
      </p:sp>
      <p:pic>
        <p:nvPicPr>
          <p:cNvPr id="62" name="Google Shape;62;p14"/>
          <p:cNvPicPr preferRelativeResize="0"/>
          <p:nvPr/>
        </p:nvPicPr>
        <p:blipFill>
          <a:blip r:embed="rId3">
            <a:alphaModFix/>
          </a:blip>
          <a:stretch>
            <a:fillRect/>
          </a:stretch>
        </p:blipFill>
        <p:spPr>
          <a:xfrm>
            <a:off x="5534200" y="656899"/>
            <a:ext cx="2927325" cy="1647236"/>
          </a:xfrm>
          <a:prstGeom prst="rect">
            <a:avLst/>
          </a:prstGeom>
          <a:noFill/>
          <a:ln>
            <a:noFill/>
          </a:ln>
        </p:spPr>
      </p:pic>
      <p:pic>
        <p:nvPicPr>
          <p:cNvPr id="63" name="Google Shape;63;p14"/>
          <p:cNvPicPr preferRelativeResize="0"/>
          <p:nvPr/>
        </p:nvPicPr>
        <p:blipFill rotWithShape="1">
          <a:blip r:embed="rId4">
            <a:alphaModFix/>
          </a:blip>
          <a:srcRect r="28642" b="28642"/>
          <a:stretch/>
        </p:blipFill>
        <p:spPr>
          <a:xfrm>
            <a:off x="5534200" y="2571748"/>
            <a:ext cx="2990026" cy="1684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2500" b="1">
                <a:latin typeface="Times New Roman"/>
                <a:ea typeface="Times New Roman"/>
                <a:cs typeface="Times New Roman"/>
                <a:sym typeface="Times New Roman"/>
              </a:rPr>
              <a:t>Qualitative Research</a:t>
            </a:r>
            <a:endParaRPr sz="2500" b="1">
              <a:latin typeface="Times New Roman"/>
              <a:ea typeface="Times New Roman"/>
              <a:cs typeface="Times New Roman"/>
              <a:sym typeface="Times New Roman"/>
            </a:endParaRPr>
          </a:p>
        </p:txBody>
      </p:sp>
      <p:pic>
        <p:nvPicPr>
          <p:cNvPr id="128" name="Google Shape;128;p23"/>
          <p:cNvPicPr preferRelativeResize="0"/>
          <p:nvPr/>
        </p:nvPicPr>
        <p:blipFill>
          <a:blip r:embed="rId3">
            <a:alphaModFix/>
          </a:blip>
          <a:stretch>
            <a:fillRect/>
          </a:stretch>
        </p:blipFill>
        <p:spPr>
          <a:xfrm>
            <a:off x="628650" y="1412525"/>
            <a:ext cx="7369100" cy="3220100"/>
          </a:xfrm>
          <a:prstGeom prst="rect">
            <a:avLst/>
          </a:prstGeom>
          <a:noFill/>
          <a:ln>
            <a:noFill/>
          </a:ln>
        </p:spPr>
      </p:pic>
      <p:sp>
        <p:nvSpPr>
          <p:cNvPr id="129" name="Google Shape;129;p23"/>
          <p:cNvSpPr txBox="1">
            <a:spLocks noGrp="1"/>
          </p:cNvSpPr>
          <p:nvPr>
            <p:ph type="body" idx="1"/>
          </p:nvPr>
        </p:nvSpPr>
        <p:spPr>
          <a:xfrm>
            <a:off x="1042350" y="4632625"/>
            <a:ext cx="6955500" cy="16896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1600"/>
              </a:spcAft>
              <a:buClr>
                <a:schemeClr val="dk1"/>
              </a:buClr>
              <a:buSzPts val="1100"/>
              <a:buFont typeface="Arial"/>
              <a:buNone/>
            </a:pPr>
            <a:r>
              <a:rPr lang="en" sz="1100">
                <a:solidFill>
                  <a:schemeClr val="dk1"/>
                </a:solidFill>
              </a:rPr>
              <a:t>Question: I feel secure with how my food is being handled by the employees now.</a:t>
            </a:r>
            <a:endParaRPr sz="11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2500" b="1">
                <a:latin typeface="Times New Roman"/>
                <a:ea typeface="Times New Roman"/>
                <a:cs typeface="Times New Roman"/>
                <a:sym typeface="Times New Roman"/>
              </a:rPr>
              <a:t>Qualitative Research</a:t>
            </a:r>
            <a:endParaRPr sz="2500" b="1">
              <a:latin typeface="Times New Roman"/>
              <a:ea typeface="Times New Roman"/>
              <a:cs typeface="Times New Roman"/>
              <a:sym typeface="Times New Roman"/>
            </a:endParaRPr>
          </a:p>
        </p:txBody>
      </p:sp>
      <p:sp>
        <p:nvSpPr>
          <p:cNvPr id="135" name="Google Shape;135;p24"/>
          <p:cNvSpPr txBox="1">
            <a:spLocks noGrp="1"/>
          </p:cNvSpPr>
          <p:nvPr>
            <p:ph type="body" idx="1"/>
          </p:nvPr>
        </p:nvSpPr>
        <p:spPr>
          <a:xfrm>
            <a:off x="628650" y="1521325"/>
            <a:ext cx="4076400" cy="6510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100"/>
              <a:buNone/>
            </a:pPr>
            <a:r>
              <a:rPr lang="en" sz="1300">
                <a:solidFill>
                  <a:srgbClr val="000000"/>
                </a:solidFill>
              </a:rPr>
              <a:t>“Has Coronavirus impacted your living status?”</a:t>
            </a:r>
            <a:r>
              <a:rPr lang="en" sz="1300" b="1">
                <a:solidFill>
                  <a:srgbClr val="000000"/>
                </a:solidFill>
              </a:rPr>
              <a:t> </a:t>
            </a:r>
            <a:endParaRPr sz="1300" b="1">
              <a:solidFill>
                <a:srgbClr val="000000"/>
              </a:solidFill>
            </a:endParaRPr>
          </a:p>
          <a:p>
            <a:pPr marL="0" lvl="0" indent="0" algn="l" rtl="0">
              <a:lnSpc>
                <a:spcPct val="90000"/>
              </a:lnSpc>
              <a:spcBef>
                <a:spcPts val="1600"/>
              </a:spcBef>
              <a:spcAft>
                <a:spcPts val="0"/>
              </a:spcAft>
              <a:buClr>
                <a:schemeClr val="dk1"/>
              </a:buClr>
              <a:buSzPts val="2100"/>
              <a:buNone/>
            </a:pPr>
            <a:endParaRPr sz="1100">
              <a:solidFill>
                <a:srgbClr val="000000"/>
              </a:solidFill>
            </a:endParaRPr>
          </a:p>
          <a:p>
            <a:pPr marL="0" lvl="0" indent="0" algn="l" rtl="0">
              <a:lnSpc>
                <a:spcPct val="90000"/>
              </a:lnSpc>
              <a:spcBef>
                <a:spcPts val="1600"/>
              </a:spcBef>
              <a:spcAft>
                <a:spcPts val="1600"/>
              </a:spcAft>
              <a:buClr>
                <a:schemeClr val="dk1"/>
              </a:buClr>
              <a:buSzPts val="2100"/>
              <a:buNone/>
            </a:pPr>
            <a:endParaRPr sz="1100">
              <a:solidFill>
                <a:srgbClr val="000000"/>
              </a:solidFill>
            </a:endParaRPr>
          </a:p>
        </p:txBody>
      </p:sp>
      <p:pic>
        <p:nvPicPr>
          <p:cNvPr id="136" name="Google Shape;136;p24"/>
          <p:cNvPicPr preferRelativeResize="0"/>
          <p:nvPr/>
        </p:nvPicPr>
        <p:blipFill>
          <a:blip r:embed="rId3">
            <a:alphaModFix/>
          </a:blip>
          <a:stretch>
            <a:fillRect/>
          </a:stretch>
        </p:blipFill>
        <p:spPr>
          <a:xfrm>
            <a:off x="0" y="2035950"/>
            <a:ext cx="9143999" cy="3107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2500" b="1">
                <a:latin typeface="Times New Roman"/>
                <a:ea typeface="Times New Roman"/>
                <a:cs typeface="Times New Roman"/>
                <a:sym typeface="Times New Roman"/>
              </a:rPr>
              <a:t>Qualitative Research</a:t>
            </a:r>
            <a:endParaRPr sz="2500" b="1">
              <a:latin typeface="Times New Roman"/>
              <a:ea typeface="Times New Roman"/>
              <a:cs typeface="Times New Roman"/>
              <a:sym typeface="Times New Roman"/>
            </a:endParaRPr>
          </a:p>
        </p:txBody>
      </p:sp>
      <p:sp>
        <p:nvSpPr>
          <p:cNvPr id="142" name="Google Shape;142;p25"/>
          <p:cNvSpPr txBox="1">
            <a:spLocks noGrp="1"/>
          </p:cNvSpPr>
          <p:nvPr>
            <p:ph type="body" idx="1"/>
          </p:nvPr>
        </p:nvSpPr>
        <p:spPr>
          <a:xfrm>
            <a:off x="509250" y="1139600"/>
            <a:ext cx="5001900" cy="32634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100"/>
              <a:buNone/>
            </a:pPr>
            <a:endParaRPr sz="1400">
              <a:solidFill>
                <a:srgbClr val="000000"/>
              </a:solidFill>
            </a:endParaRPr>
          </a:p>
          <a:p>
            <a:pPr marL="0" lvl="0" indent="0" algn="l" rtl="0">
              <a:lnSpc>
                <a:spcPct val="90000"/>
              </a:lnSpc>
              <a:spcBef>
                <a:spcPts val="1600"/>
              </a:spcBef>
              <a:spcAft>
                <a:spcPts val="0"/>
              </a:spcAft>
              <a:buClr>
                <a:schemeClr val="dk1"/>
              </a:buClr>
              <a:buSzPts val="1100"/>
              <a:buFont typeface="Arial"/>
              <a:buNone/>
            </a:pPr>
            <a:r>
              <a:rPr lang="en" sz="1400">
                <a:solidFill>
                  <a:srgbClr val="000000"/>
                </a:solidFill>
              </a:rPr>
              <a:t>In our question above, from the data collected, one noted the importance of social distance to prevent novel Coronavirus and considered it to be of critical importance to the epidemic.</a:t>
            </a:r>
            <a:endParaRPr sz="1400">
              <a:solidFill>
                <a:srgbClr val="000000"/>
              </a:solidFill>
            </a:endParaRPr>
          </a:p>
          <a:p>
            <a:pPr marL="0" lvl="0" indent="0" algn="l" rtl="0">
              <a:lnSpc>
                <a:spcPct val="90000"/>
              </a:lnSpc>
              <a:spcBef>
                <a:spcPts val="1600"/>
              </a:spcBef>
              <a:spcAft>
                <a:spcPts val="0"/>
              </a:spcAft>
              <a:buClr>
                <a:schemeClr val="dk1"/>
              </a:buClr>
              <a:buSzPts val="1100"/>
              <a:buFont typeface="Arial"/>
              <a:buNone/>
            </a:pPr>
            <a:r>
              <a:rPr lang="en" sz="1400">
                <a:solidFill>
                  <a:srgbClr val="000000"/>
                </a:solidFill>
              </a:rPr>
              <a:t>And thanks to the efforts of the fast food industry during the epidemic, people became more comfortable with what they had in their hands. But because of the epidemic, people are still being affected by COVID-19. All aspects of people's lives are affected, not just fast food.</a:t>
            </a:r>
            <a:endParaRPr sz="1400">
              <a:solidFill>
                <a:srgbClr val="000000"/>
              </a:solidFill>
            </a:endParaRPr>
          </a:p>
          <a:p>
            <a:pPr marL="0" lvl="0" indent="0" algn="l" rtl="0">
              <a:lnSpc>
                <a:spcPct val="90000"/>
              </a:lnSpc>
              <a:spcBef>
                <a:spcPts val="1600"/>
              </a:spcBef>
              <a:spcAft>
                <a:spcPts val="0"/>
              </a:spcAft>
              <a:buClr>
                <a:schemeClr val="dk1"/>
              </a:buClr>
              <a:buSzPts val="2100"/>
              <a:buNone/>
            </a:pPr>
            <a:endParaRPr sz="1100">
              <a:solidFill>
                <a:srgbClr val="000000"/>
              </a:solidFill>
            </a:endParaRPr>
          </a:p>
          <a:p>
            <a:pPr marL="0" lvl="0" indent="0" algn="l" rtl="0">
              <a:lnSpc>
                <a:spcPct val="90000"/>
              </a:lnSpc>
              <a:spcBef>
                <a:spcPts val="1600"/>
              </a:spcBef>
              <a:spcAft>
                <a:spcPts val="0"/>
              </a:spcAft>
              <a:buClr>
                <a:schemeClr val="dk1"/>
              </a:buClr>
              <a:buSzPts val="2100"/>
              <a:buNone/>
            </a:pPr>
            <a:endParaRPr sz="1100">
              <a:solidFill>
                <a:srgbClr val="000000"/>
              </a:solidFill>
            </a:endParaRPr>
          </a:p>
          <a:p>
            <a:pPr marL="0" lvl="0" indent="0" algn="l" rtl="0">
              <a:lnSpc>
                <a:spcPct val="90000"/>
              </a:lnSpc>
              <a:spcBef>
                <a:spcPts val="1600"/>
              </a:spcBef>
              <a:spcAft>
                <a:spcPts val="0"/>
              </a:spcAft>
              <a:buClr>
                <a:schemeClr val="dk1"/>
              </a:buClr>
              <a:buSzPts val="2100"/>
              <a:buNone/>
            </a:pPr>
            <a:endParaRPr sz="1100">
              <a:solidFill>
                <a:srgbClr val="000000"/>
              </a:solidFill>
            </a:endParaRPr>
          </a:p>
          <a:p>
            <a:pPr marL="0" lvl="0" indent="0" algn="l" rtl="0">
              <a:lnSpc>
                <a:spcPct val="90000"/>
              </a:lnSpc>
              <a:spcBef>
                <a:spcPts val="1600"/>
              </a:spcBef>
              <a:spcAft>
                <a:spcPts val="0"/>
              </a:spcAft>
              <a:buClr>
                <a:schemeClr val="dk1"/>
              </a:buClr>
              <a:buSzPts val="2100"/>
              <a:buNone/>
            </a:pPr>
            <a:endParaRPr sz="1100">
              <a:solidFill>
                <a:srgbClr val="000000"/>
              </a:solidFill>
            </a:endParaRPr>
          </a:p>
          <a:p>
            <a:pPr marL="0" lvl="0" indent="0" algn="l" rtl="0">
              <a:lnSpc>
                <a:spcPct val="90000"/>
              </a:lnSpc>
              <a:spcBef>
                <a:spcPts val="1600"/>
              </a:spcBef>
              <a:spcAft>
                <a:spcPts val="0"/>
              </a:spcAft>
              <a:buClr>
                <a:schemeClr val="dk1"/>
              </a:buClr>
              <a:buSzPts val="2100"/>
              <a:buNone/>
            </a:pPr>
            <a:endParaRPr sz="1100">
              <a:solidFill>
                <a:srgbClr val="000000"/>
              </a:solidFill>
            </a:endParaRPr>
          </a:p>
          <a:p>
            <a:pPr marL="0" lvl="0" indent="0" algn="l" rtl="0">
              <a:lnSpc>
                <a:spcPct val="90000"/>
              </a:lnSpc>
              <a:spcBef>
                <a:spcPts val="1600"/>
              </a:spcBef>
              <a:spcAft>
                <a:spcPts val="0"/>
              </a:spcAft>
              <a:buClr>
                <a:schemeClr val="dk1"/>
              </a:buClr>
              <a:buSzPts val="2100"/>
              <a:buNone/>
            </a:pPr>
            <a:endParaRPr sz="1100">
              <a:solidFill>
                <a:srgbClr val="000000"/>
              </a:solidFill>
            </a:endParaRPr>
          </a:p>
          <a:p>
            <a:pPr marL="0" lvl="0" indent="0" algn="l" rtl="0">
              <a:lnSpc>
                <a:spcPct val="90000"/>
              </a:lnSpc>
              <a:spcBef>
                <a:spcPts val="1600"/>
              </a:spcBef>
              <a:spcAft>
                <a:spcPts val="0"/>
              </a:spcAft>
              <a:buClr>
                <a:schemeClr val="dk1"/>
              </a:buClr>
              <a:buSzPts val="2100"/>
              <a:buNone/>
            </a:pPr>
            <a:endParaRPr sz="1100">
              <a:solidFill>
                <a:srgbClr val="000000"/>
              </a:solidFill>
            </a:endParaRPr>
          </a:p>
          <a:p>
            <a:pPr marL="0" lvl="0" indent="0" algn="l" rtl="0">
              <a:lnSpc>
                <a:spcPct val="90000"/>
              </a:lnSpc>
              <a:spcBef>
                <a:spcPts val="1600"/>
              </a:spcBef>
              <a:spcAft>
                <a:spcPts val="0"/>
              </a:spcAft>
              <a:buClr>
                <a:schemeClr val="dk1"/>
              </a:buClr>
              <a:buSzPts val="2100"/>
              <a:buNone/>
            </a:pPr>
            <a:endParaRPr sz="1100">
              <a:solidFill>
                <a:srgbClr val="000000"/>
              </a:solidFill>
            </a:endParaRPr>
          </a:p>
          <a:p>
            <a:pPr marL="0" lvl="0" indent="0" algn="l" rtl="0">
              <a:lnSpc>
                <a:spcPct val="90000"/>
              </a:lnSpc>
              <a:spcBef>
                <a:spcPts val="1600"/>
              </a:spcBef>
              <a:spcAft>
                <a:spcPts val="0"/>
              </a:spcAft>
              <a:buClr>
                <a:schemeClr val="dk1"/>
              </a:buClr>
              <a:buSzPts val="2100"/>
              <a:buNone/>
            </a:pPr>
            <a:endParaRPr sz="1100">
              <a:solidFill>
                <a:srgbClr val="000000"/>
              </a:solidFill>
            </a:endParaRPr>
          </a:p>
          <a:p>
            <a:pPr marL="0" lvl="0" indent="0" algn="l" rtl="0">
              <a:lnSpc>
                <a:spcPct val="90000"/>
              </a:lnSpc>
              <a:spcBef>
                <a:spcPts val="1600"/>
              </a:spcBef>
              <a:spcAft>
                <a:spcPts val="1600"/>
              </a:spcAft>
              <a:buClr>
                <a:schemeClr val="dk1"/>
              </a:buClr>
              <a:buSzPts val="2100"/>
              <a:buNone/>
            </a:pPr>
            <a:r>
              <a:rPr lang="en" sz="1100">
                <a:solidFill>
                  <a:srgbClr val="000000"/>
                </a:solidFill>
              </a:rPr>
              <a:t>*Disclaimer: The focus group/IDI insights cannot be used to draw conclusions since the information is based on so few participants and may not reflect the views of the research population.</a:t>
            </a:r>
            <a:endParaRPr sz="1100">
              <a:solidFill>
                <a:srgbClr val="000000"/>
              </a:solidFill>
            </a:endParaRPr>
          </a:p>
        </p:txBody>
      </p:sp>
      <p:pic>
        <p:nvPicPr>
          <p:cNvPr id="143" name="Google Shape;143;p25"/>
          <p:cNvPicPr preferRelativeResize="0"/>
          <p:nvPr/>
        </p:nvPicPr>
        <p:blipFill>
          <a:blip r:embed="rId3">
            <a:alphaModFix/>
          </a:blip>
          <a:stretch>
            <a:fillRect/>
          </a:stretch>
        </p:blipFill>
        <p:spPr>
          <a:xfrm>
            <a:off x="5705025" y="1268044"/>
            <a:ext cx="3208649" cy="18094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500" b="1">
                <a:latin typeface="Times New Roman"/>
                <a:ea typeface="Times New Roman"/>
                <a:cs typeface="Times New Roman"/>
                <a:sym typeface="Times New Roman"/>
              </a:rPr>
              <a:t>Survey Research</a:t>
            </a:r>
            <a:endParaRPr b="1"/>
          </a:p>
        </p:txBody>
      </p:sp>
      <p:sp>
        <p:nvSpPr>
          <p:cNvPr id="149" name="Google Shape;149;p26"/>
          <p:cNvSpPr txBox="1">
            <a:spLocks noGrp="1"/>
          </p:cNvSpPr>
          <p:nvPr>
            <p:ph type="body" idx="1"/>
          </p:nvPr>
        </p:nvSpPr>
        <p:spPr>
          <a:xfrm>
            <a:off x="408200" y="1268044"/>
            <a:ext cx="7886700" cy="3263400"/>
          </a:xfrm>
          <a:prstGeom prst="rect">
            <a:avLst/>
          </a:prstGeom>
        </p:spPr>
        <p:txBody>
          <a:bodyPr spcFirstLastPara="1" wrap="square" lIns="68575" tIns="34275" rIns="68575" bIns="34275" anchor="t" anchorCtr="0">
            <a:noAutofit/>
          </a:bodyPr>
          <a:lstStyle/>
          <a:p>
            <a:pPr marL="177800" lvl="0" indent="-38100" algn="l" rtl="0">
              <a:spcBef>
                <a:spcPts val="0"/>
              </a:spcBef>
              <a:spcAft>
                <a:spcPts val="0"/>
              </a:spcAft>
              <a:buNone/>
            </a:pPr>
            <a:r>
              <a:rPr lang="en" sz="1500" b="1">
                <a:solidFill>
                  <a:srgbClr val="000000"/>
                </a:solidFill>
              </a:rPr>
              <a:t>Demographics </a:t>
            </a:r>
            <a:r>
              <a:rPr lang="en" sz="1500">
                <a:solidFill>
                  <a:srgbClr val="000000"/>
                </a:solidFill>
              </a:rPr>
              <a:t>- </a:t>
            </a:r>
            <a:r>
              <a:rPr lang="en" sz="1300">
                <a:solidFill>
                  <a:srgbClr val="000000"/>
                </a:solidFill>
              </a:rPr>
              <a:t>Out of the 107 people who completed our survey</a:t>
            </a:r>
            <a:endParaRPr sz="1300">
              <a:solidFill>
                <a:srgbClr val="000000"/>
              </a:solidFill>
            </a:endParaRPr>
          </a:p>
          <a:p>
            <a:pPr marL="177800" lvl="0" indent="-38100" algn="l" rtl="0">
              <a:lnSpc>
                <a:spcPct val="115000"/>
              </a:lnSpc>
              <a:spcBef>
                <a:spcPts val="1600"/>
              </a:spcBef>
              <a:spcAft>
                <a:spcPts val="0"/>
              </a:spcAft>
              <a:buNone/>
            </a:pPr>
            <a:r>
              <a:rPr lang="en" sz="1400">
                <a:solidFill>
                  <a:srgbClr val="000000"/>
                </a:solidFill>
              </a:rPr>
              <a:t>Gender: </a:t>
            </a:r>
            <a:endParaRPr sz="1400">
              <a:solidFill>
                <a:srgbClr val="000000"/>
              </a:solidFill>
            </a:endParaRPr>
          </a:p>
          <a:p>
            <a:pPr marL="635000" lvl="0" indent="-38100" algn="l" rtl="0">
              <a:lnSpc>
                <a:spcPct val="115000"/>
              </a:lnSpc>
              <a:spcBef>
                <a:spcPts val="0"/>
              </a:spcBef>
              <a:spcAft>
                <a:spcPts val="0"/>
              </a:spcAft>
              <a:buNone/>
            </a:pPr>
            <a:r>
              <a:rPr lang="en" sz="1400">
                <a:solidFill>
                  <a:srgbClr val="000000"/>
                </a:solidFill>
              </a:rPr>
              <a:t>Males: 36.45%</a:t>
            </a:r>
            <a:endParaRPr sz="1400">
              <a:solidFill>
                <a:srgbClr val="000000"/>
              </a:solidFill>
            </a:endParaRPr>
          </a:p>
          <a:p>
            <a:pPr marL="635000" lvl="0" indent="-38100" algn="l" rtl="0">
              <a:lnSpc>
                <a:spcPct val="115000"/>
              </a:lnSpc>
              <a:spcBef>
                <a:spcPts val="0"/>
              </a:spcBef>
              <a:spcAft>
                <a:spcPts val="0"/>
              </a:spcAft>
              <a:buNone/>
            </a:pPr>
            <a:r>
              <a:rPr lang="en" sz="1400">
                <a:solidFill>
                  <a:srgbClr val="000000"/>
                </a:solidFill>
              </a:rPr>
              <a:t>Females: 45.85%	</a:t>
            </a:r>
            <a:endParaRPr sz="1400">
              <a:solidFill>
                <a:srgbClr val="000000"/>
              </a:solidFill>
            </a:endParaRPr>
          </a:p>
          <a:p>
            <a:pPr marL="635000" lvl="0" indent="-38100" algn="l" rtl="0">
              <a:lnSpc>
                <a:spcPct val="115000"/>
              </a:lnSpc>
              <a:spcBef>
                <a:spcPts val="0"/>
              </a:spcBef>
              <a:spcAft>
                <a:spcPts val="0"/>
              </a:spcAft>
              <a:buNone/>
            </a:pPr>
            <a:r>
              <a:rPr lang="en" sz="1400">
                <a:solidFill>
                  <a:srgbClr val="000000"/>
                </a:solidFill>
              </a:rPr>
              <a:t>Prefer not to say: 18.7%</a:t>
            </a:r>
            <a:endParaRPr sz="1400">
              <a:solidFill>
                <a:srgbClr val="000000"/>
              </a:solidFill>
            </a:endParaRPr>
          </a:p>
          <a:p>
            <a:pPr marL="177800" lvl="0" indent="-38100" algn="l" rtl="0">
              <a:lnSpc>
                <a:spcPct val="115000"/>
              </a:lnSpc>
              <a:spcBef>
                <a:spcPts val="1000"/>
              </a:spcBef>
              <a:spcAft>
                <a:spcPts val="0"/>
              </a:spcAft>
              <a:buNone/>
            </a:pPr>
            <a:r>
              <a:rPr lang="en" sz="1400">
                <a:solidFill>
                  <a:srgbClr val="000000"/>
                </a:solidFill>
              </a:rPr>
              <a:t>Average Age: 24 years old</a:t>
            </a:r>
            <a:endParaRPr sz="1400">
              <a:solidFill>
                <a:srgbClr val="000000"/>
              </a:solidFill>
            </a:endParaRPr>
          </a:p>
          <a:p>
            <a:pPr marL="177800" lvl="0" indent="-38100" algn="l" rtl="0">
              <a:lnSpc>
                <a:spcPct val="115000"/>
              </a:lnSpc>
              <a:spcBef>
                <a:spcPts val="1000"/>
              </a:spcBef>
              <a:spcAft>
                <a:spcPts val="0"/>
              </a:spcAft>
              <a:buNone/>
            </a:pPr>
            <a:r>
              <a:rPr lang="en" sz="1400">
                <a:solidFill>
                  <a:srgbClr val="000000"/>
                </a:solidFill>
              </a:rPr>
              <a:t>Living status: </a:t>
            </a:r>
            <a:endParaRPr sz="1400">
              <a:solidFill>
                <a:srgbClr val="000000"/>
              </a:solidFill>
            </a:endParaRPr>
          </a:p>
          <a:p>
            <a:pPr marL="635000" lvl="0" indent="-38100" algn="l" rtl="0">
              <a:lnSpc>
                <a:spcPct val="115000"/>
              </a:lnSpc>
              <a:spcBef>
                <a:spcPts val="0"/>
              </a:spcBef>
              <a:spcAft>
                <a:spcPts val="0"/>
              </a:spcAft>
              <a:buNone/>
            </a:pPr>
            <a:r>
              <a:rPr lang="en" sz="1400">
                <a:solidFill>
                  <a:srgbClr val="000000"/>
                </a:solidFill>
              </a:rPr>
              <a:t>Pullman: 62.62%</a:t>
            </a:r>
            <a:endParaRPr sz="1400">
              <a:solidFill>
                <a:srgbClr val="000000"/>
              </a:solidFill>
            </a:endParaRPr>
          </a:p>
          <a:p>
            <a:pPr marL="635000" lvl="0" indent="-38100" algn="l" rtl="0">
              <a:lnSpc>
                <a:spcPct val="115000"/>
              </a:lnSpc>
              <a:spcBef>
                <a:spcPts val="0"/>
              </a:spcBef>
              <a:spcAft>
                <a:spcPts val="0"/>
              </a:spcAft>
              <a:buNone/>
            </a:pPr>
            <a:r>
              <a:rPr lang="en" sz="1400">
                <a:solidFill>
                  <a:srgbClr val="000000"/>
                </a:solidFill>
              </a:rPr>
              <a:t>Non-Pullman: 37.38%</a:t>
            </a:r>
            <a:endParaRPr sz="1400">
              <a:solidFill>
                <a:srgbClr val="000000"/>
              </a:solidFill>
            </a:endParaRPr>
          </a:p>
          <a:p>
            <a:pPr marL="177800" lvl="0" indent="-38100" algn="l" rtl="0">
              <a:lnSpc>
                <a:spcPct val="115000"/>
              </a:lnSpc>
              <a:spcBef>
                <a:spcPts val="1000"/>
              </a:spcBef>
              <a:spcAft>
                <a:spcPts val="0"/>
              </a:spcAft>
              <a:buNone/>
            </a:pPr>
            <a:r>
              <a:rPr lang="en" sz="1400">
                <a:solidFill>
                  <a:srgbClr val="000000"/>
                </a:solidFill>
              </a:rPr>
              <a:t>Native language: </a:t>
            </a:r>
            <a:endParaRPr sz="1400">
              <a:solidFill>
                <a:srgbClr val="000000"/>
              </a:solidFill>
            </a:endParaRPr>
          </a:p>
          <a:p>
            <a:pPr marL="635000" lvl="0" indent="-38100" algn="l" rtl="0">
              <a:lnSpc>
                <a:spcPct val="115000"/>
              </a:lnSpc>
              <a:spcBef>
                <a:spcPts val="0"/>
              </a:spcBef>
              <a:spcAft>
                <a:spcPts val="0"/>
              </a:spcAft>
              <a:buNone/>
            </a:pPr>
            <a:r>
              <a:rPr lang="en" sz="1400">
                <a:solidFill>
                  <a:srgbClr val="000000"/>
                </a:solidFill>
              </a:rPr>
              <a:t>English  21.5%</a:t>
            </a:r>
            <a:endParaRPr sz="1400">
              <a:solidFill>
                <a:srgbClr val="000000"/>
              </a:solidFill>
            </a:endParaRPr>
          </a:p>
          <a:p>
            <a:pPr marL="635000" lvl="0" indent="-38100" algn="l" rtl="0">
              <a:lnSpc>
                <a:spcPct val="115000"/>
              </a:lnSpc>
              <a:spcBef>
                <a:spcPts val="0"/>
              </a:spcBef>
              <a:spcAft>
                <a:spcPts val="0"/>
              </a:spcAft>
              <a:buNone/>
            </a:pPr>
            <a:r>
              <a:rPr lang="en" sz="1400">
                <a:solidFill>
                  <a:srgbClr val="000000"/>
                </a:solidFill>
              </a:rPr>
              <a:t>Non-English: 78.5%</a:t>
            </a:r>
            <a:endParaRPr sz="1400">
              <a:solidFill>
                <a:srgbClr val="000000"/>
              </a:solidFill>
            </a:endParaRPr>
          </a:p>
          <a:p>
            <a:pPr marL="177800" lvl="0" indent="-38100" algn="l" rtl="0">
              <a:spcBef>
                <a:spcPts val="0"/>
              </a:spcBef>
              <a:spcAft>
                <a:spcPts val="0"/>
              </a:spcAft>
              <a:buNone/>
            </a:pPr>
            <a:endParaRPr sz="1100">
              <a:solidFill>
                <a:srgbClr val="000000"/>
              </a:solidFill>
            </a:endParaRPr>
          </a:p>
          <a:p>
            <a:pPr marL="177800" lvl="0" indent="-38100" algn="l" rtl="0">
              <a:spcBef>
                <a:spcPts val="1600"/>
              </a:spcBef>
              <a:spcAft>
                <a:spcPts val="0"/>
              </a:spcAft>
              <a:buNone/>
            </a:pPr>
            <a:endParaRPr sz="1100"/>
          </a:p>
          <a:p>
            <a:pPr marL="0" lvl="0" indent="0" algn="l" rtl="0">
              <a:spcBef>
                <a:spcPts val="1600"/>
              </a:spcBef>
              <a:spcAft>
                <a:spcPts val="0"/>
              </a:spcAft>
              <a:buNone/>
            </a:pPr>
            <a:endParaRPr sz="1100"/>
          </a:p>
          <a:p>
            <a:pPr marL="177800" lvl="0" indent="-38100" algn="l" rtl="0">
              <a:spcBef>
                <a:spcPts val="1600"/>
              </a:spcBef>
              <a:spcAft>
                <a:spcPts val="1600"/>
              </a:spcAft>
              <a:buNone/>
            </a:pPr>
            <a:endParaRPr sz="1100"/>
          </a:p>
        </p:txBody>
      </p:sp>
      <p:pic>
        <p:nvPicPr>
          <p:cNvPr id="150" name="Google Shape;150;p26"/>
          <p:cNvPicPr preferRelativeResize="0"/>
          <p:nvPr/>
        </p:nvPicPr>
        <p:blipFill>
          <a:blip r:embed="rId3">
            <a:alphaModFix/>
          </a:blip>
          <a:stretch>
            <a:fillRect/>
          </a:stretch>
        </p:blipFill>
        <p:spPr>
          <a:xfrm>
            <a:off x="6070473" y="273848"/>
            <a:ext cx="2591850" cy="2591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2500" b="1">
                <a:latin typeface="Times New Roman"/>
                <a:ea typeface="Times New Roman"/>
                <a:cs typeface="Times New Roman"/>
                <a:sym typeface="Times New Roman"/>
              </a:rPr>
              <a:t>Hypothesis 1</a:t>
            </a:r>
            <a:endParaRPr sz="2500" b="1">
              <a:latin typeface="Times New Roman"/>
              <a:ea typeface="Times New Roman"/>
              <a:cs typeface="Times New Roman"/>
              <a:sym typeface="Times New Roman"/>
            </a:endParaRPr>
          </a:p>
        </p:txBody>
      </p:sp>
      <p:sp>
        <p:nvSpPr>
          <p:cNvPr id="156" name="Google Shape;156;p2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800"/>
              </a:spcBef>
              <a:spcAft>
                <a:spcPts val="0"/>
              </a:spcAft>
              <a:buClr>
                <a:schemeClr val="dk1"/>
              </a:buClr>
              <a:buSzPts val="1100"/>
              <a:buFont typeface="Arial"/>
              <a:buNone/>
            </a:pPr>
            <a:r>
              <a:rPr lang="en" sz="1400">
                <a:solidFill>
                  <a:schemeClr val="dk1"/>
                </a:solidFill>
              </a:rPr>
              <a:t>With an increased demand for social distancing regulations, the demand for no contact from the restaurant and the delivery man also increases.</a:t>
            </a:r>
            <a:endParaRPr sz="1400">
              <a:solidFill>
                <a:schemeClr val="dk1"/>
              </a:solidFill>
            </a:endParaRPr>
          </a:p>
          <a:p>
            <a:pPr marL="0" lvl="0" indent="0" algn="l" rtl="0">
              <a:lnSpc>
                <a:spcPct val="100000"/>
              </a:lnSpc>
              <a:spcBef>
                <a:spcPts val="800"/>
              </a:spcBef>
              <a:spcAft>
                <a:spcPts val="0"/>
              </a:spcAft>
              <a:buClr>
                <a:schemeClr val="dk1"/>
              </a:buClr>
              <a:buSzPts val="1100"/>
              <a:buFont typeface="Arial"/>
              <a:buNone/>
            </a:pPr>
            <a:endParaRPr sz="1400">
              <a:solidFill>
                <a:schemeClr val="dk1"/>
              </a:solidFill>
            </a:endParaRPr>
          </a:p>
          <a:p>
            <a:pPr marL="3657600" lvl="0" indent="457200" algn="l" rtl="0">
              <a:lnSpc>
                <a:spcPct val="100000"/>
              </a:lnSpc>
              <a:spcBef>
                <a:spcPts val="800"/>
              </a:spcBef>
              <a:spcAft>
                <a:spcPts val="0"/>
              </a:spcAft>
              <a:buClr>
                <a:schemeClr val="dk1"/>
              </a:buClr>
              <a:buSzPts val="1100"/>
              <a:buNone/>
            </a:pPr>
            <a:r>
              <a:rPr lang="en" sz="1400">
                <a:solidFill>
                  <a:schemeClr val="dk1"/>
                </a:solidFill>
              </a:rPr>
              <a:t>Results: </a:t>
            </a:r>
            <a:endParaRPr sz="1400">
              <a:solidFill>
                <a:schemeClr val="dk1"/>
              </a:solidFill>
            </a:endParaRPr>
          </a:p>
          <a:p>
            <a:pPr marL="3657600" lvl="0" indent="457200" algn="l" rtl="0">
              <a:lnSpc>
                <a:spcPct val="100000"/>
              </a:lnSpc>
              <a:spcBef>
                <a:spcPts val="800"/>
              </a:spcBef>
              <a:spcAft>
                <a:spcPts val="0"/>
              </a:spcAft>
              <a:buClr>
                <a:schemeClr val="dk1"/>
              </a:buClr>
              <a:buSzPts val="1100"/>
              <a:buNone/>
            </a:pPr>
            <a:r>
              <a:rPr lang="en" sz="1200">
                <a:solidFill>
                  <a:schemeClr val="dk1"/>
                </a:solidFill>
              </a:rPr>
              <a:t>Y[No Contact] = 0.208 * X[Social Distancing] + 2.15</a:t>
            </a:r>
            <a:endParaRPr sz="1200">
              <a:solidFill>
                <a:schemeClr val="dk1"/>
              </a:solidFill>
            </a:endParaRPr>
          </a:p>
          <a:p>
            <a:pPr marL="4114800" lvl="0" indent="0" algn="l" rtl="0">
              <a:lnSpc>
                <a:spcPct val="100000"/>
              </a:lnSpc>
              <a:spcBef>
                <a:spcPts val="800"/>
              </a:spcBef>
              <a:spcAft>
                <a:spcPts val="0"/>
              </a:spcAft>
              <a:buClr>
                <a:schemeClr val="dk1"/>
              </a:buClr>
              <a:buSzPts val="1100"/>
              <a:buNone/>
            </a:pPr>
            <a:r>
              <a:rPr lang="en" sz="1400">
                <a:solidFill>
                  <a:schemeClr val="dk1"/>
                </a:solidFill>
              </a:rPr>
              <a:t>The correlation between no contact for restaurants and the delivery man and the demand for social distancing is positive.</a:t>
            </a:r>
            <a:endParaRPr sz="1400">
              <a:solidFill>
                <a:schemeClr val="dk1"/>
              </a:solidFill>
            </a:endParaRPr>
          </a:p>
          <a:p>
            <a:pPr marL="4114800" lvl="0" indent="0" algn="l" rtl="0">
              <a:lnSpc>
                <a:spcPct val="100000"/>
              </a:lnSpc>
              <a:spcBef>
                <a:spcPts val="800"/>
              </a:spcBef>
              <a:spcAft>
                <a:spcPts val="0"/>
              </a:spcAft>
              <a:buClr>
                <a:schemeClr val="dk1"/>
              </a:buClr>
              <a:buSzPts val="1100"/>
              <a:buNone/>
            </a:pPr>
            <a:endParaRPr sz="1400">
              <a:solidFill>
                <a:schemeClr val="dk1"/>
              </a:solidFill>
            </a:endParaRPr>
          </a:p>
          <a:p>
            <a:pPr marL="4114800" lvl="0" indent="0" algn="l" rtl="0">
              <a:lnSpc>
                <a:spcPct val="100000"/>
              </a:lnSpc>
              <a:spcBef>
                <a:spcPts val="800"/>
              </a:spcBef>
              <a:spcAft>
                <a:spcPts val="0"/>
              </a:spcAft>
              <a:buClr>
                <a:schemeClr val="dk1"/>
              </a:buClr>
              <a:buSzPts val="1100"/>
              <a:buNone/>
            </a:pPr>
            <a:r>
              <a:rPr lang="en" sz="1400">
                <a:solidFill>
                  <a:schemeClr val="dk1"/>
                </a:solidFill>
              </a:rPr>
              <a:t>P value: 4.8E-13 &lt; 0.05</a:t>
            </a:r>
            <a:endParaRPr sz="1400">
              <a:solidFill>
                <a:schemeClr val="dk1"/>
              </a:solidFill>
            </a:endParaRPr>
          </a:p>
          <a:p>
            <a:pPr marL="4114800" lvl="0" indent="0" algn="l" rtl="0">
              <a:lnSpc>
                <a:spcPct val="100000"/>
              </a:lnSpc>
              <a:spcBef>
                <a:spcPts val="800"/>
              </a:spcBef>
              <a:spcAft>
                <a:spcPts val="0"/>
              </a:spcAft>
              <a:buClr>
                <a:schemeClr val="dk1"/>
              </a:buClr>
              <a:buSzPts val="1100"/>
              <a:buNone/>
            </a:pPr>
            <a:r>
              <a:rPr lang="en" sz="1400">
                <a:solidFill>
                  <a:schemeClr val="dk1"/>
                </a:solidFill>
              </a:rPr>
              <a:t>We reject the hypothesis </a:t>
            </a:r>
            <a:endParaRPr sz="1400">
              <a:solidFill>
                <a:schemeClr val="dk1"/>
              </a:solidFill>
            </a:endParaRPr>
          </a:p>
          <a:p>
            <a:pPr marL="0" lvl="0" indent="0" algn="l" rtl="0">
              <a:lnSpc>
                <a:spcPct val="150000"/>
              </a:lnSpc>
              <a:spcBef>
                <a:spcPts val="0"/>
              </a:spcBef>
              <a:spcAft>
                <a:spcPts val="0"/>
              </a:spcAft>
              <a:buClr>
                <a:schemeClr val="dk1"/>
              </a:buClr>
              <a:buSzPts val="1100"/>
              <a:buNone/>
            </a:pPr>
            <a:endParaRPr sz="1100">
              <a:solidFill>
                <a:schemeClr val="dk1"/>
              </a:solidFill>
            </a:endParaRPr>
          </a:p>
          <a:p>
            <a:pPr marL="2743200" lvl="0" indent="0" algn="l" rtl="0">
              <a:lnSpc>
                <a:spcPct val="90000"/>
              </a:lnSpc>
              <a:spcBef>
                <a:spcPts val="1200"/>
              </a:spcBef>
              <a:spcAft>
                <a:spcPts val="0"/>
              </a:spcAft>
              <a:buClr>
                <a:schemeClr val="dk1"/>
              </a:buClr>
              <a:buSzPts val="2100"/>
              <a:buNone/>
            </a:pPr>
            <a:endParaRPr sz="1400"/>
          </a:p>
          <a:p>
            <a:pPr marL="0" lvl="0" indent="0" algn="l" rtl="0">
              <a:lnSpc>
                <a:spcPct val="90000"/>
              </a:lnSpc>
              <a:spcBef>
                <a:spcPts val="1600"/>
              </a:spcBef>
              <a:spcAft>
                <a:spcPts val="1600"/>
              </a:spcAft>
              <a:buClr>
                <a:schemeClr val="dk1"/>
              </a:buClr>
              <a:buSzPts val="2100"/>
              <a:buNone/>
            </a:pPr>
            <a:endParaRPr sz="1100"/>
          </a:p>
        </p:txBody>
      </p:sp>
      <p:pic>
        <p:nvPicPr>
          <p:cNvPr id="157" name="Google Shape;157;p27"/>
          <p:cNvPicPr preferRelativeResize="0"/>
          <p:nvPr/>
        </p:nvPicPr>
        <p:blipFill>
          <a:blip r:embed="rId3">
            <a:alphaModFix/>
          </a:blip>
          <a:stretch>
            <a:fillRect/>
          </a:stretch>
        </p:blipFill>
        <p:spPr>
          <a:xfrm>
            <a:off x="221000" y="2176675"/>
            <a:ext cx="4433650" cy="24560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Hypothesis 2</a:t>
            </a:r>
            <a:endParaRPr/>
          </a:p>
        </p:txBody>
      </p:sp>
      <p:sp>
        <p:nvSpPr>
          <p:cNvPr id="163" name="Google Shape;163;p28"/>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0" lvl="0" indent="0" algn="l" rtl="0">
              <a:lnSpc>
                <a:spcPct val="100000"/>
              </a:lnSpc>
              <a:spcBef>
                <a:spcPts val="800"/>
              </a:spcBef>
              <a:spcAft>
                <a:spcPts val="0"/>
              </a:spcAft>
              <a:buClr>
                <a:schemeClr val="dk1"/>
              </a:buClr>
              <a:buSzPts val="1100"/>
              <a:buFont typeface="Arial"/>
              <a:buNone/>
            </a:pPr>
            <a:r>
              <a:rPr lang="en" sz="1400">
                <a:solidFill>
                  <a:schemeClr val="dk1"/>
                </a:solidFill>
              </a:rPr>
              <a:t>T</a:t>
            </a:r>
            <a:r>
              <a:rPr lang="en" sz="1400">
                <a:solidFill>
                  <a:srgbClr val="000000"/>
                </a:solidFill>
              </a:rPr>
              <a:t>he increased use of delivery will cause a higher rate of delivery after the Coronavirus. </a:t>
            </a:r>
            <a:endParaRPr sz="1400">
              <a:solidFill>
                <a:srgbClr val="000000"/>
              </a:solidFill>
            </a:endParaRPr>
          </a:p>
          <a:p>
            <a:pPr marL="0" lvl="0" indent="0" algn="l" rtl="0">
              <a:lnSpc>
                <a:spcPct val="100000"/>
              </a:lnSpc>
              <a:spcBef>
                <a:spcPts val="800"/>
              </a:spcBef>
              <a:spcAft>
                <a:spcPts val="0"/>
              </a:spcAft>
              <a:buClr>
                <a:schemeClr val="dk1"/>
              </a:buClr>
              <a:buSzPts val="1100"/>
              <a:buFont typeface="Arial"/>
              <a:buNone/>
            </a:pPr>
            <a:r>
              <a:rPr lang="en" sz="1400">
                <a:solidFill>
                  <a:srgbClr val="000000"/>
                </a:solidFill>
              </a:rPr>
              <a:t>	</a:t>
            </a:r>
            <a:endParaRPr sz="1400">
              <a:solidFill>
                <a:srgbClr val="000000"/>
              </a:solidFill>
            </a:endParaRPr>
          </a:p>
          <a:p>
            <a:pPr marL="0" lvl="0" indent="0" algn="l" rtl="0">
              <a:spcBef>
                <a:spcPts val="800"/>
              </a:spcBef>
              <a:spcAft>
                <a:spcPts val="0"/>
              </a:spcAft>
              <a:buNone/>
            </a:pPr>
            <a:r>
              <a:rPr lang="en" sz="1400">
                <a:solidFill>
                  <a:srgbClr val="000000"/>
                </a:solidFill>
              </a:rPr>
              <a:t>						Results:</a:t>
            </a:r>
            <a:endParaRPr sz="1400">
              <a:solidFill>
                <a:srgbClr val="000000"/>
              </a:solidFill>
            </a:endParaRPr>
          </a:p>
          <a:p>
            <a:pPr marL="2743200" lvl="0" indent="0" algn="l" rtl="0">
              <a:lnSpc>
                <a:spcPct val="115000"/>
              </a:lnSpc>
              <a:spcBef>
                <a:spcPts val="1600"/>
              </a:spcBef>
              <a:spcAft>
                <a:spcPts val="0"/>
              </a:spcAft>
              <a:buClr>
                <a:schemeClr val="dk1"/>
              </a:buClr>
              <a:buSzPts val="1100"/>
              <a:buFont typeface="Arial"/>
              <a:buNone/>
            </a:pPr>
            <a:r>
              <a:rPr lang="en" sz="1400">
                <a:solidFill>
                  <a:schemeClr val="dk1"/>
                </a:solidFill>
              </a:rPr>
              <a:t>From the amount of delivery before the Coronavirus (M = 3.27) to the amount of delivery during the Coronavirus (M = 3.11), the amount of delivery did not change significantly. </a:t>
            </a:r>
            <a:endParaRPr sz="1400">
              <a:solidFill>
                <a:schemeClr val="dk1"/>
              </a:solidFill>
            </a:endParaRPr>
          </a:p>
          <a:p>
            <a:pPr marL="2743200" lvl="0" indent="0" algn="l" rtl="0">
              <a:lnSpc>
                <a:spcPct val="115000"/>
              </a:lnSpc>
              <a:spcBef>
                <a:spcPts val="1200"/>
              </a:spcBef>
              <a:spcAft>
                <a:spcPts val="0"/>
              </a:spcAft>
              <a:buNone/>
            </a:pPr>
            <a:r>
              <a:rPr lang="en" sz="1400">
                <a:solidFill>
                  <a:schemeClr val="dk1"/>
                </a:solidFill>
              </a:rPr>
              <a:t>t(106) = 0.93</a:t>
            </a:r>
            <a:endParaRPr sz="1400">
              <a:solidFill>
                <a:schemeClr val="dk1"/>
              </a:solidFill>
            </a:endParaRPr>
          </a:p>
          <a:p>
            <a:pPr marL="2743200" lvl="0" indent="0" algn="l" rtl="0">
              <a:lnSpc>
                <a:spcPct val="115000"/>
              </a:lnSpc>
              <a:spcBef>
                <a:spcPts val="1200"/>
              </a:spcBef>
              <a:spcAft>
                <a:spcPts val="0"/>
              </a:spcAft>
              <a:buClr>
                <a:schemeClr val="dk1"/>
              </a:buClr>
              <a:buSzPts val="1100"/>
              <a:buFont typeface="Arial"/>
              <a:buNone/>
            </a:pPr>
            <a:r>
              <a:rPr lang="en" sz="1400">
                <a:solidFill>
                  <a:schemeClr val="dk1"/>
                </a:solidFill>
              </a:rPr>
              <a:t>P- value: 0.36 &gt; 0.05</a:t>
            </a:r>
            <a:endParaRPr sz="1400">
              <a:solidFill>
                <a:schemeClr val="dk1"/>
              </a:solidFill>
            </a:endParaRPr>
          </a:p>
          <a:p>
            <a:pPr marL="0" lvl="0" indent="0" algn="l" rtl="0">
              <a:spcBef>
                <a:spcPts val="1200"/>
              </a:spcBef>
              <a:spcAft>
                <a:spcPts val="0"/>
              </a:spcAft>
              <a:buNone/>
            </a:pPr>
            <a:r>
              <a:rPr lang="en" sz="1400">
                <a:solidFill>
                  <a:srgbClr val="000000"/>
                </a:solidFill>
              </a:rPr>
              <a:t>						We fail to reject the hypothesis</a:t>
            </a:r>
            <a:endParaRPr sz="1400">
              <a:solidFill>
                <a:srgbClr val="000000"/>
              </a:solidFill>
            </a:endParaRPr>
          </a:p>
          <a:p>
            <a:pPr marL="0" lvl="0" indent="0" algn="l" rtl="0">
              <a:lnSpc>
                <a:spcPct val="115000"/>
              </a:lnSpc>
              <a:spcBef>
                <a:spcPts val="1600"/>
              </a:spcBef>
              <a:spcAft>
                <a:spcPts val="0"/>
              </a:spcAft>
              <a:buNone/>
            </a:pPr>
            <a:endParaRPr sz="1100">
              <a:solidFill>
                <a:schemeClr val="dk1"/>
              </a:solidFill>
            </a:endParaRPr>
          </a:p>
          <a:p>
            <a:pPr marL="0" lvl="0" indent="0" algn="l" rtl="0">
              <a:spcBef>
                <a:spcPts val="1200"/>
              </a:spcBef>
              <a:spcAft>
                <a:spcPts val="1600"/>
              </a:spcAft>
              <a:buNone/>
            </a:pPr>
            <a:r>
              <a:rPr lang="en" sz="1400">
                <a:solidFill>
                  <a:srgbClr val="000000"/>
                </a:solidFill>
              </a:rPr>
              <a:t>			</a:t>
            </a:r>
            <a:endParaRPr sz="1400">
              <a:solidFill>
                <a:srgbClr val="000000"/>
              </a:solidFill>
            </a:endParaRPr>
          </a:p>
        </p:txBody>
      </p:sp>
      <p:pic>
        <p:nvPicPr>
          <p:cNvPr id="164" name="Google Shape;164;p28"/>
          <p:cNvPicPr preferRelativeResize="0"/>
          <p:nvPr/>
        </p:nvPicPr>
        <p:blipFill>
          <a:blip r:embed="rId3">
            <a:alphaModFix/>
          </a:blip>
          <a:stretch>
            <a:fillRect/>
          </a:stretch>
        </p:blipFill>
        <p:spPr>
          <a:xfrm>
            <a:off x="766400" y="1810075"/>
            <a:ext cx="2413555" cy="2868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Hypothesis 3</a:t>
            </a:r>
            <a:endParaRPr/>
          </a:p>
        </p:txBody>
      </p:sp>
      <p:sp>
        <p:nvSpPr>
          <p:cNvPr id="170" name="Google Shape;170;p29"/>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0" lvl="0" indent="0" algn="l" rtl="0">
              <a:lnSpc>
                <a:spcPct val="100000"/>
              </a:lnSpc>
              <a:spcBef>
                <a:spcPts val="800"/>
              </a:spcBef>
              <a:spcAft>
                <a:spcPts val="0"/>
              </a:spcAft>
              <a:buNone/>
            </a:pPr>
            <a:r>
              <a:rPr lang="en" sz="1400">
                <a:solidFill>
                  <a:schemeClr val="dk1"/>
                </a:solidFill>
              </a:rPr>
              <a:t>Following the new regulations for the coronavirus will ensure everyone’s safety for both the people making the food and also the people receiving the food.</a:t>
            </a:r>
            <a:endParaRPr sz="1400">
              <a:solidFill>
                <a:schemeClr val="dk1"/>
              </a:solidFill>
            </a:endParaRPr>
          </a:p>
          <a:p>
            <a:pPr marL="0" lvl="0" indent="0" algn="l" rtl="0">
              <a:lnSpc>
                <a:spcPct val="100000"/>
              </a:lnSpc>
              <a:spcBef>
                <a:spcPts val="800"/>
              </a:spcBef>
              <a:spcAft>
                <a:spcPts val="0"/>
              </a:spcAft>
              <a:buClr>
                <a:schemeClr val="dk1"/>
              </a:buClr>
              <a:buSzPts val="1100"/>
              <a:buFont typeface="Arial"/>
              <a:buNone/>
            </a:pPr>
            <a:endParaRPr sz="1400">
              <a:solidFill>
                <a:schemeClr val="dk1"/>
              </a:solidFill>
            </a:endParaRPr>
          </a:p>
          <a:p>
            <a:pPr marL="3657600" lvl="0" indent="457200" algn="l" rtl="0">
              <a:lnSpc>
                <a:spcPct val="100000"/>
              </a:lnSpc>
              <a:spcBef>
                <a:spcPts val="800"/>
              </a:spcBef>
              <a:spcAft>
                <a:spcPts val="0"/>
              </a:spcAft>
              <a:buClr>
                <a:schemeClr val="dk1"/>
              </a:buClr>
              <a:buSzPts val="1100"/>
              <a:buFont typeface="Arial"/>
              <a:buNone/>
            </a:pPr>
            <a:r>
              <a:rPr lang="en" sz="1400">
                <a:solidFill>
                  <a:schemeClr val="dk1"/>
                </a:solidFill>
              </a:rPr>
              <a:t>Results: </a:t>
            </a:r>
            <a:endParaRPr sz="1400">
              <a:solidFill>
                <a:schemeClr val="dk1"/>
              </a:solidFill>
            </a:endParaRPr>
          </a:p>
          <a:p>
            <a:pPr marL="3657600" lvl="0" indent="457200" algn="l" rtl="0">
              <a:lnSpc>
                <a:spcPct val="100000"/>
              </a:lnSpc>
              <a:spcBef>
                <a:spcPts val="800"/>
              </a:spcBef>
              <a:spcAft>
                <a:spcPts val="0"/>
              </a:spcAft>
              <a:buClr>
                <a:schemeClr val="dk1"/>
              </a:buClr>
              <a:buSzPts val="1100"/>
              <a:buFont typeface="Arial"/>
              <a:buNone/>
            </a:pPr>
            <a:r>
              <a:rPr lang="en" sz="1300">
                <a:solidFill>
                  <a:schemeClr val="dk1"/>
                </a:solidFill>
              </a:rPr>
              <a:t>Y[CDC Regulations] = 0.33 * X[Safety] + 2.73</a:t>
            </a:r>
            <a:endParaRPr sz="1300">
              <a:solidFill>
                <a:schemeClr val="dk1"/>
              </a:solidFill>
            </a:endParaRPr>
          </a:p>
          <a:p>
            <a:pPr marL="4114800" lvl="0" indent="0" algn="l" rtl="0">
              <a:lnSpc>
                <a:spcPct val="100000"/>
              </a:lnSpc>
              <a:spcBef>
                <a:spcPts val="800"/>
              </a:spcBef>
              <a:spcAft>
                <a:spcPts val="0"/>
              </a:spcAft>
              <a:buClr>
                <a:schemeClr val="dk1"/>
              </a:buClr>
              <a:buSzPts val="1100"/>
              <a:buFont typeface="Arial"/>
              <a:buNone/>
            </a:pPr>
            <a:r>
              <a:rPr lang="en" sz="1400">
                <a:solidFill>
                  <a:schemeClr val="dk1"/>
                </a:solidFill>
              </a:rPr>
              <a:t>The correlation between following CDC regulations and customers and employee safety is positive.</a:t>
            </a:r>
            <a:endParaRPr sz="1400">
              <a:solidFill>
                <a:schemeClr val="dk1"/>
              </a:solidFill>
            </a:endParaRPr>
          </a:p>
          <a:p>
            <a:pPr marL="4114800" lvl="0" indent="0" algn="l" rtl="0">
              <a:lnSpc>
                <a:spcPct val="100000"/>
              </a:lnSpc>
              <a:spcBef>
                <a:spcPts val="800"/>
              </a:spcBef>
              <a:spcAft>
                <a:spcPts val="0"/>
              </a:spcAft>
              <a:buClr>
                <a:schemeClr val="dk1"/>
              </a:buClr>
              <a:buSzPts val="1100"/>
              <a:buFont typeface="Arial"/>
              <a:buNone/>
            </a:pPr>
            <a:endParaRPr sz="1400">
              <a:solidFill>
                <a:schemeClr val="dk1"/>
              </a:solidFill>
            </a:endParaRPr>
          </a:p>
          <a:p>
            <a:pPr marL="4114800" lvl="0" indent="0" algn="l" rtl="0">
              <a:lnSpc>
                <a:spcPct val="100000"/>
              </a:lnSpc>
              <a:spcBef>
                <a:spcPts val="800"/>
              </a:spcBef>
              <a:spcAft>
                <a:spcPts val="0"/>
              </a:spcAft>
              <a:buClr>
                <a:schemeClr val="dk1"/>
              </a:buClr>
              <a:buSzPts val="1100"/>
              <a:buFont typeface="Arial"/>
              <a:buNone/>
            </a:pPr>
            <a:r>
              <a:rPr lang="en" sz="1400">
                <a:solidFill>
                  <a:schemeClr val="dk1"/>
                </a:solidFill>
              </a:rPr>
              <a:t>P value: 1.36E-10 &lt; 0.05 </a:t>
            </a:r>
            <a:endParaRPr sz="1400">
              <a:solidFill>
                <a:schemeClr val="dk1"/>
              </a:solidFill>
            </a:endParaRPr>
          </a:p>
          <a:p>
            <a:pPr marL="4114800" lvl="0" indent="0" algn="l" rtl="0">
              <a:lnSpc>
                <a:spcPct val="100000"/>
              </a:lnSpc>
              <a:spcBef>
                <a:spcPts val="800"/>
              </a:spcBef>
              <a:spcAft>
                <a:spcPts val="0"/>
              </a:spcAft>
              <a:buClr>
                <a:schemeClr val="dk1"/>
              </a:buClr>
              <a:buSzPts val="1100"/>
              <a:buFont typeface="Arial"/>
              <a:buNone/>
            </a:pPr>
            <a:r>
              <a:rPr lang="en" sz="1400">
                <a:solidFill>
                  <a:schemeClr val="dk1"/>
                </a:solidFill>
              </a:rPr>
              <a:t>We reject the hypothesis </a:t>
            </a:r>
            <a:endParaRPr sz="1400">
              <a:solidFill>
                <a:schemeClr val="dk1"/>
              </a:solidFill>
            </a:endParaRPr>
          </a:p>
          <a:p>
            <a:pPr marL="3657600" lvl="0" indent="0" algn="l" rtl="0">
              <a:lnSpc>
                <a:spcPct val="115000"/>
              </a:lnSpc>
              <a:spcBef>
                <a:spcPts val="1200"/>
              </a:spcBef>
              <a:spcAft>
                <a:spcPts val="0"/>
              </a:spcAft>
              <a:buClr>
                <a:schemeClr val="dk1"/>
              </a:buClr>
              <a:buSzPts val="1100"/>
              <a:buFont typeface="Arial"/>
              <a:buNone/>
            </a:pPr>
            <a:endParaRPr sz="1100">
              <a:solidFill>
                <a:schemeClr val="dk1"/>
              </a:solidFill>
              <a:highlight>
                <a:srgbClr val="FFFF00"/>
              </a:highlight>
            </a:endParaRPr>
          </a:p>
          <a:p>
            <a:pPr marL="3200400" lvl="0" indent="457200" algn="l" rtl="0">
              <a:lnSpc>
                <a:spcPct val="100000"/>
              </a:lnSpc>
              <a:spcBef>
                <a:spcPts val="1200"/>
              </a:spcBef>
              <a:spcAft>
                <a:spcPts val="0"/>
              </a:spcAft>
              <a:buClr>
                <a:schemeClr val="dk1"/>
              </a:buClr>
              <a:buSzPts val="1100"/>
              <a:buFont typeface="Arial"/>
              <a:buNone/>
            </a:pPr>
            <a:endParaRPr sz="1400">
              <a:solidFill>
                <a:schemeClr val="dk1"/>
              </a:solidFill>
            </a:endParaRPr>
          </a:p>
          <a:p>
            <a:pPr marL="0" lvl="0" indent="0" algn="l" rtl="0">
              <a:lnSpc>
                <a:spcPct val="100000"/>
              </a:lnSpc>
              <a:spcBef>
                <a:spcPts val="800"/>
              </a:spcBef>
              <a:spcAft>
                <a:spcPts val="0"/>
              </a:spcAft>
              <a:buClr>
                <a:schemeClr val="dk1"/>
              </a:buClr>
              <a:buSzPts val="1100"/>
              <a:buFont typeface="Arial"/>
              <a:buNone/>
            </a:pPr>
            <a:endParaRPr/>
          </a:p>
        </p:txBody>
      </p:sp>
      <p:pic>
        <p:nvPicPr>
          <p:cNvPr id="171" name="Google Shape;171;p29"/>
          <p:cNvPicPr preferRelativeResize="0"/>
          <p:nvPr/>
        </p:nvPicPr>
        <p:blipFill>
          <a:blip r:embed="rId3">
            <a:alphaModFix/>
          </a:blip>
          <a:stretch>
            <a:fillRect/>
          </a:stretch>
        </p:blipFill>
        <p:spPr>
          <a:xfrm>
            <a:off x="192900" y="2135775"/>
            <a:ext cx="4415850" cy="24968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Hypothesis 4</a:t>
            </a:r>
            <a:endParaRPr/>
          </a:p>
        </p:txBody>
      </p:sp>
      <p:sp>
        <p:nvSpPr>
          <p:cNvPr id="177" name="Google Shape;177;p30"/>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0" lvl="0" indent="0" algn="l" rtl="0">
              <a:lnSpc>
                <a:spcPct val="100000"/>
              </a:lnSpc>
              <a:spcBef>
                <a:spcPts val="800"/>
              </a:spcBef>
              <a:spcAft>
                <a:spcPts val="0"/>
              </a:spcAft>
              <a:buNone/>
            </a:pPr>
            <a:r>
              <a:rPr lang="en" sz="1400">
                <a:solidFill>
                  <a:schemeClr val="dk1"/>
                </a:solidFill>
              </a:rPr>
              <a:t>With more people becoming unemployed, the purchase of the value menu at fast food restaurants is more likely.</a:t>
            </a:r>
            <a:endParaRPr sz="1400">
              <a:solidFill>
                <a:schemeClr val="dk1"/>
              </a:solidFill>
            </a:endParaRPr>
          </a:p>
          <a:p>
            <a:pPr marL="0" lvl="0" indent="0" algn="l" rtl="0">
              <a:lnSpc>
                <a:spcPct val="100000"/>
              </a:lnSpc>
              <a:spcBef>
                <a:spcPts val="800"/>
              </a:spcBef>
              <a:spcAft>
                <a:spcPts val="0"/>
              </a:spcAft>
              <a:buNone/>
            </a:pPr>
            <a:r>
              <a:rPr lang="en" sz="1400">
                <a:solidFill>
                  <a:schemeClr val="dk1"/>
                </a:solidFill>
              </a:rPr>
              <a:t>					  </a:t>
            </a:r>
            <a:endParaRPr sz="1400">
              <a:solidFill>
                <a:schemeClr val="dk1"/>
              </a:solidFill>
            </a:endParaRPr>
          </a:p>
          <a:p>
            <a:pPr marL="0" lvl="0" indent="0" algn="l" rtl="0">
              <a:lnSpc>
                <a:spcPct val="100000"/>
              </a:lnSpc>
              <a:spcBef>
                <a:spcPts val="800"/>
              </a:spcBef>
              <a:spcAft>
                <a:spcPts val="0"/>
              </a:spcAft>
              <a:buClr>
                <a:schemeClr val="dk1"/>
              </a:buClr>
              <a:buSzPts val="1100"/>
              <a:buFont typeface="Arial"/>
              <a:buNone/>
            </a:pPr>
            <a:r>
              <a:rPr lang="en" sz="1400">
                <a:solidFill>
                  <a:schemeClr val="dk1"/>
                </a:solidFill>
              </a:rPr>
              <a:t>						Results: </a:t>
            </a:r>
            <a:endParaRPr sz="1400">
              <a:solidFill>
                <a:schemeClr val="dk1"/>
              </a:solidFill>
            </a:endParaRPr>
          </a:p>
          <a:p>
            <a:pPr marL="2743200" lvl="0" indent="0" algn="l" rtl="0">
              <a:spcBef>
                <a:spcPts val="800"/>
              </a:spcBef>
              <a:spcAft>
                <a:spcPts val="0"/>
              </a:spcAft>
              <a:buNone/>
            </a:pPr>
            <a:r>
              <a:rPr lang="en" sz="1400">
                <a:solidFill>
                  <a:schemeClr val="dk1"/>
                </a:solidFill>
              </a:rPr>
              <a:t>From the purchase of value menu before the Coronavirus (M = 3.96) to the purchase of value menu during the Coronavirus (M = 3.75), the the purchase of value menu did not change significantly.</a:t>
            </a:r>
            <a:endParaRPr sz="1400">
              <a:solidFill>
                <a:schemeClr val="dk1"/>
              </a:solidFill>
            </a:endParaRPr>
          </a:p>
          <a:p>
            <a:pPr marL="2286000" lvl="0" indent="457200" algn="l" rtl="0">
              <a:lnSpc>
                <a:spcPct val="115000"/>
              </a:lnSpc>
              <a:spcBef>
                <a:spcPts val="1600"/>
              </a:spcBef>
              <a:spcAft>
                <a:spcPts val="0"/>
              </a:spcAft>
              <a:buNone/>
            </a:pPr>
            <a:r>
              <a:rPr lang="en" sz="1400">
                <a:solidFill>
                  <a:schemeClr val="dk1"/>
                </a:solidFill>
              </a:rPr>
              <a:t>t(106) = 1.36</a:t>
            </a:r>
            <a:endParaRPr sz="1400">
              <a:solidFill>
                <a:schemeClr val="dk1"/>
              </a:solidFill>
            </a:endParaRPr>
          </a:p>
          <a:p>
            <a:pPr marL="2286000" lvl="0" indent="457200" algn="l" rtl="0">
              <a:lnSpc>
                <a:spcPct val="115000"/>
              </a:lnSpc>
              <a:spcBef>
                <a:spcPts val="1200"/>
              </a:spcBef>
              <a:spcAft>
                <a:spcPts val="0"/>
              </a:spcAft>
              <a:buNone/>
            </a:pPr>
            <a:r>
              <a:rPr lang="en" sz="1400">
                <a:solidFill>
                  <a:schemeClr val="dk1"/>
                </a:solidFill>
              </a:rPr>
              <a:t>P-value: 0.18 &gt; 0.05</a:t>
            </a:r>
            <a:endParaRPr sz="1400">
              <a:solidFill>
                <a:schemeClr val="dk1"/>
              </a:solidFill>
            </a:endParaRPr>
          </a:p>
          <a:p>
            <a:pPr marL="2286000" lvl="0" indent="457200" algn="l" rtl="0">
              <a:lnSpc>
                <a:spcPct val="115000"/>
              </a:lnSpc>
              <a:spcBef>
                <a:spcPts val="1200"/>
              </a:spcBef>
              <a:spcAft>
                <a:spcPts val="0"/>
              </a:spcAft>
              <a:buClr>
                <a:schemeClr val="dk1"/>
              </a:buClr>
              <a:buSzPts val="1100"/>
              <a:buFont typeface="Arial"/>
              <a:buNone/>
            </a:pPr>
            <a:r>
              <a:rPr lang="en" sz="1400">
                <a:solidFill>
                  <a:schemeClr val="dk1"/>
                </a:solidFill>
              </a:rPr>
              <a:t>We fail to reject the hypothesis</a:t>
            </a:r>
            <a:endParaRPr sz="1400">
              <a:solidFill>
                <a:schemeClr val="dk1"/>
              </a:solidFill>
            </a:endParaRPr>
          </a:p>
          <a:p>
            <a:pPr marL="0" lvl="0" indent="0" algn="l" rtl="0">
              <a:spcBef>
                <a:spcPts val="1200"/>
              </a:spcBef>
              <a:spcAft>
                <a:spcPts val="1600"/>
              </a:spcAft>
              <a:buNone/>
            </a:pPr>
            <a:endParaRPr sz="1400"/>
          </a:p>
        </p:txBody>
      </p:sp>
      <p:pic>
        <p:nvPicPr>
          <p:cNvPr id="178" name="Google Shape;178;p30"/>
          <p:cNvPicPr preferRelativeResize="0"/>
          <p:nvPr/>
        </p:nvPicPr>
        <p:blipFill>
          <a:blip r:embed="rId3">
            <a:alphaModFix/>
          </a:blip>
          <a:stretch>
            <a:fillRect/>
          </a:stretch>
        </p:blipFill>
        <p:spPr>
          <a:xfrm>
            <a:off x="867425" y="1993650"/>
            <a:ext cx="2273775" cy="2748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1"/>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Hypothesis 5</a:t>
            </a:r>
            <a:endParaRPr/>
          </a:p>
        </p:txBody>
      </p:sp>
      <p:sp>
        <p:nvSpPr>
          <p:cNvPr id="184" name="Google Shape;184;p31"/>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0" lvl="0" indent="0" algn="l" rtl="0">
              <a:lnSpc>
                <a:spcPct val="100000"/>
              </a:lnSpc>
              <a:spcBef>
                <a:spcPts val="800"/>
              </a:spcBef>
              <a:spcAft>
                <a:spcPts val="0"/>
              </a:spcAft>
              <a:buNone/>
            </a:pPr>
            <a:r>
              <a:rPr lang="en" sz="1400">
                <a:solidFill>
                  <a:schemeClr val="dk1"/>
                </a:solidFill>
              </a:rPr>
              <a:t>The productivity inside the restaurant will decrease with more customers going through the drive through.</a:t>
            </a:r>
            <a:endParaRPr sz="1400">
              <a:solidFill>
                <a:schemeClr val="dk1"/>
              </a:solidFill>
            </a:endParaRPr>
          </a:p>
          <a:p>
            <a:pPr marL="0" lvl="0" indent="0" algn="l" rtl="0">
              <a:lnSpc>
                <a:spcPct val="100000"/>
              </a:lnSpc>
              <a:spcBef>
                <a:spcPts val="800"/>
              </a:spcBef>
              <a:spcAft>
                <a:spcPts val="0"/>
              </a:spcAft>
              <a:buClr>
                <a:schemeClr val="dk1"/>
              </a:buClr>
              <a:buSzPts val="1100"/>
              <a:buFont typeface="Arial"/>
              <a:buNone/>
            </a:pPr>
            <a:r>
              <a:rPr lang="en" sz="1400">
                <a:solidFill>
                  <a:schemeClr val="dk1"/>
                </a:solidFill>
              </a:rPr>
              <a:t>								</a:t>
            </a:r>
            <a:endParaRPr sz="1400">
              <a:solidFill>
                <a:schemeClr val="dk1"/>
              </a:solidFill>
            </a:endParaRPr>
          </a:p>
          <a:p>
            <a:pPr marL="3657600" lvl="0" indent="457200" algn="l" rtl="0">
              <a:lnSpc>
                <a:spcPct val="100000"/>
              </a:lnSpc>
              <a:spcBef>
                <a:spcPts val="800"/>
              </a:spcBef>
              <a:spcAft>
                <a:spcPts val="0"/>
              </a:spcAft>
              <a:buClr>
                <a:schemeClr val="dk1"/>
              </a:buClr>
              <a:buSzPts val="1100"/>
              <a:buFont typeface="Arial"/>
              <a:buNone/>
            </a:pPr>
            <a:r>
              <a:rPr lang="en" sz="1400">
                <a:solidFill>
                  <a:schemeClr val="dk1"/>
                </a:solidFill>
              </a:rPr>
              <a:t>Results: </a:t>
            </a:r>
            <a:endParaRPr sz="1400">
              <a:solidFill>
                <a:schemeClr val="dk1"/>
              </a:solidFill>
            </a:endParaRPr>
          </a:p>
          <a:p>
            <a:pPr marL="3657600" lvl="0" indent="457200" algn="l" rtl="0">
              <a:lnSpc>
                <a:spcPct val="100000"/>
              </a:lnSpc>
              <a:spcBef>
                <a:spcPts val="800"/>
              </a:spcBef>
              <a:spcAft>
                <a:spcPts val="0"/>
              </a:spcAft>
              <a:buClr>
                <a:schemeClr val="dk1"/>
              </a:buClr>
              <a:buSzPts val="1100"/>
              <a:buFont typeface="Arial"/>
              <a:buNone/>
            </a:pPr>
            <a:r>
              <a:rPr lang="en" sz="1300">
                <a:solidFill>
                  <a:schemeClr val="dk1"/>
                </a:solidFill>
              </a:rPr>
              <a:t>Y[Productivity] = 0.57 * X[Drive Through] + 1.54</a:t>
            </a:r>
            <a:endParaRPr sz="1300">
              <a:solidFill>
                <a:schemeClr val="dk1"/>
              </a:solidFill>
            </a:endParaRPr>
          </a:p>
          <a:p>
            <a:pPr marL="4114800" lvl="0" indent="0" algn="l" rtl="0">
              <a:lnSpc>
                <a:spcPct val="100000"/>
              </a:lnSpc>
              <a:spcBef>
                <a:spcPts val="800"/>
              </a:spcBef>
              <a:spcAft>
                <a:spcPts val="0"/>
              </a:spcAft>
              <a:buClr>
                <a:schemeClr val="dk1"/>
              </a:buClr>
              <a:buSzPts val="1100"/>
              <a:buFont typeface="Arial"/>
              <a:buNone/>
            </a:pPr>
            <a:r>
              <a:rPr lang="en" sz="1400">
                <a:solidFill>
                  <a:schemeClr val="dk1"/>
                </a:solidFill>
              </a:rPr>
              <a:t>The correlation between productivity and customers going through the drive through is positive.</a:t>
            </a:r>
            <a:endParaRPr sz="1400">
              <a:solidFill>
                <a:schemeClr val="dk1"/>
              </a:solidFill>
            </a:endParaRPr>
          </a:p>
          <a:p>
            <a:pPr marL="4114800" lvl="0" indent="0" algn="l" rtl="0">
              <a:lnSpc>
                <a:spcPct val="100000"/>
              </a:lnSpc>
              <a:spcBef>
                <a:spcPts val="800"/>
              </a:spcBef>
              <a:spcAft>
                <a:spcPts val="0"/>
              </a:spcAft>
              <a:buClr>
                <a:schemeClr val="dk1"/>
              </a:buClr>
              <a:buSzPts val="1100"/>
              <a:buFont typeface="Arial"/>
              <a:buNone/>
            </a:pPr>
            <a:endParaRPr sz="1400">
              <a:solidFill>
                <a:schemeClr val="dk1"/>
              </a:solidFill>
            </a:endParaRPr>
          </a:p>
          <a:p>
            <a:pPr marL="4114800" lvl="0" indent="0" algn="l" rtl="0">
              <a:lnSpc>
                <a:spcPct val="100000"/>
              </a:lnSpc>
              <a:spcBef>
                <a:spcPts val="800"/>
              </a:spcBef>
              <a:spcAft>
                <a:spcPts val="0"/>
              </a:spcAft>
              <a:buClr>
                <a:schemeClr val="dk1"/>
              </a:buClr>
              <a:buSzPts val="1100"/>
              <a:buFont typeface="Arial"/>
              <a:buNone/>
            </a:pPr>
            <a:r>
              <a:rPr lang="en" sz="1400">
                <a:solidFill>
                  <a:schemeClr val="dk1"/>
                </a:solidFill>
              </a:rPr>
              <a:t>P value: 0.002 &lt; 0.05</a:t>
            </a:r>
            <a:endParaRPr sz="1400">
              <a:solidFill>
                <a:schemeClr val="dk1"/>
              </a:solidFill>
            </a:endParaRPr>
          </a:p>
          <a:p>
            <a:pPr marL="4114800" lvl="0" indent="0" algn="l" rtl="0">
              <a:lnSpc>
                <a:spcPct val="100000"/>
              </a:lnSpc>
              <a:spcBef>
                <a:spcPts val="800"/>
              </a:spcBef>
              <a:spcAft>
                <a:spcPts val="0"/>
              </a:spcAft>
              <a:buClr>
                <a:schemeClr val="dk1"/>
              </a:buClr>
              <a:buSzPts val="1100"/>
              <a:buFont typeface="Arial"/>
              <a:buNone/>
            </a:pPr>
            <a:r>
              <a:rPr lang="en" sz="1400">
                <a:solidFill>
                  <a:schemeClr val="dk1"/>
                </a:solidFill>
              </a:rPr>
              <a:t>We reject the hypothesis </a:t>
            </a:r>
            <a:endParaRPr sz="1400">
              <a:solidFill>
                <a:schemeClr val="dk1"/>
              </a:solidFill>
            </a:endParaRPr>
          </a:p>
          <a:p>
            <a:pPr marL="4114800" lvl="0" indent="0" algn="l" rtl="0">
              <a:lnSpc>
                <a:spcPct val="100000"/>
              </a:lnSpc>
              <a:spcBef>
                <a:spcPts val="800"/>
              </a:spcBef>
              <a:spcAft>
                <a:spcPts val="0"/>
              </a:spcAft>
              <a:buClr>
                <a:schemeClr val="dk1"/>
              </a:buClr>
              <a:buSzPts val="1100"/>
              <a:buFont typeface="Arial"/>
              <a:buNone/>
            </a:pPr>
            <a:r>
              <a:rPr lang="en" sz="1400">
                <a:solidFill>
                  <a:schemeClr val="dk1"/>
                </a:solidFill>
              </a:rPr>
              <a:t> </a:t>
            </a:r>
            <a:endParaRPr sz="1400">
              <a:solidFill>
                <a:schemeClr val="dk1"/>
              </a:solidFill>
            </a:endParaRPr>
          </a:p>
          <a:p>
            <a:pPr marL="0" lvl="0" indent="0" algn="l" rtl="0">
              <a:lnSpc>
                <a:spcPct val="100000"/>
              </a:lnSpc>
              <a:spcBef>
                <a:spcPts val="800"/>
              </a:spcBef>
              <a:spcAft>
                <a:spcPts val="0"/>
              </a:spcAft>
              <a:buClr>
                <a:schemeClr val="dk1"/>
              </a:buClr>
              <a:buSzPts val="1100"/>
              <a:buFont typeface="Arial"/>
              <a:buNone/>
            </a:pPr>
            <a:r>
              <a:rPr lang="en" sz="800">
                <a:solidFill>
                  <a:schemeClr val="dk1"/>
                </a:solidFill>
              </a:rPr>
              <a:t>	</a:t>
            </a:r>
            <a:endParaRPr sz="800">
              <a:solidFill>
                <a:schemeClr val="dk1"/>
              </a:solidFill>
            </a:endParaRPr>
          </a:p>
          <a:p>
            <a:pPr marL="0" lvl="0" indent="0" algn="l" rtl="0">
              <a:spcBef>
                <a:spcPts val="8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pic>
        <p:nvPicPr>
          <p:cNvPr id="185" name="Google Shape;185;p31"/>
          <p:cNvPicPr preferRelativeResize="0"/>
          <p:nvPr/>
        </p:nvPicPr>
        <p:blipFill>
          <a:blip r:embed="rId3">
            <a:alphaModFix/>
          </a:blip>
          <a:stretch>
            <a:fillRect/>
          </a:stretch>
        </p:blipFill>
        <p:spPr>
          <a:xfrm>
            <a:off x="165350" y="2100000"/>
            <a:ext cx="4564682" cy="25326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2"/>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500" b="1">
                <a:latin typeface="Times New Roman"/>
                <a:ea typeface="Times New Roman"/>
                <a:cs typeface="Times New Roman"/>
                <a:sym typeface="Times New Roman"/>
              </a:rPr>
              <a:t>Results</a:t>
            </a:r>
            <a:endParaRPr b="1"/>
          </a:p>
        </p:txBody>
      </p:sp>
      <p:sp>
        <p:nvSpPr>
          <p:cNvPr id="191" name="Google Shape;191;p32"/>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177800" lvl="0" indent="-38100" algn="l" rtl="0">
              <a:spcBef>
                <a:spcPts val="0"/>
              </a:spcBef>
              <a:spcAft>
                <a:spcPts val="0"/>
              </a:spcAft>
              <a:buNone/>
            </a:pPr>
            <a:r>
              <a:rPr lang="en" sz="1300">
                <a:solidFill>
                  <a:srgbClr val="000000"/>
                </a:solidFill>
              </a:rPr>
              <a:t>So how did the Coronavirus affect the fast food industry?</a:t>
            </a:r>
            <a:endParaRPr sz="1300">
              <a:solidFill>
                <a:srgbClr val="000000"/>
              </a:solidFill>
            </a:endParaRPr>
          </a:p>
          <a:p>
            <a:pPr marL="177800" lvl="0" indent="-38100" algn="l" rtl="0">
              <a:spcBef>
                <a:spcPts val="1600"/>
              </a:spcBef>
              <a:spcAft>
                <a:spcPts val="0"/>
              </a:spcAft>
              <a:buNone/>
            </a:pPr>
            <a:r>
              <a:rPr lang="en" sz="1300">
                <a:solidFill>
                  <a:srgbClr val="000000"/>
                </a:solidFill>
              </a:rPr>
              <a:t>According to our survey respondents… </a:t>
            </a:r>
            <a:endParaRPr sz="1300">
              <a:solidFill>
                <a:srgbClr val="000000"/>
              </a:solidFill>
            </a:endParaRPr>
          </a:p>
          <a:p>
            <a:pPr marL="457200" lvl="0" indent="-311150" algn="l" rtl="0">
              <a:lnSpc>
                <a:spcPct val="100000"/>
              </a:lnSpc>
              <a:spcBef>
                <a:spcPts val="1600"/>
              </a:spcBef>
              <a:spcAft>
                <a:spcPts val="0"/>
              </a:spcAft>
              <a:buClr>
                <a:schemeClr val="dk1"/>
              </a:buClr>
              <a:buSzPts val="1300"/>
              <a:buChar char="●"/>
            </a:pPr>
            <a:r>
              <a:rPr lang="en" sz="1300">
                <a:solidFill>
                  <a:schemeClr val="dk1"/>
                </a:solidFill>
              </a:rPr>
              <a:t>The increased demand for social distancing did not affect the increase for no contact from restaurants and the delivery man. </a:t>
            </a:r>
            <a:endParaRPr sz="1300">
              <a:solidFill>
                <a:schemeClr val="dk1"/>
              </a:solidFill>
            </a:endParaRPr>
          </a:p>
          <a:p>
            <a:pPr marL="457200" lvl="0" indent="-311150" algn="l" rtl="0">
              <a:lnSpc>
                <a:spcPct val="100000"/>
              </a:lnSpc>
              <a:spcBef>
                <a:spcPts val="1000"/>
              </a:spcBef>
              <a:spcAft>
                <a:spcPts val="0"/>
              </a:spcAft>
              <a:buClr>
                <a:srgbClr val="000000"/>
              </a:buClr>
              <a:buSzPts val="1300"/>
              <a:buChar char="●"/>
            </a:pPr>
            <a:r>
              <a:rPr lang="en" sz="1300">
                <a:solidFill>
                  <a:schemeClr val="dk1"/>
                </a:solidFill>
              </a:rPr>
              <a:t>The increased use of delivery did cause a higher rate of delivery after the Coronavirus. </a:t>
            </a:r>
            <a:endParaRPr sz="1300">
              <a:solidFill>
                <a:schemeClr val="dk1"/>
              </a:solidFill>
            </a:endParaRPr>
          </a:p>
          <a:p>
            <a:pPr marL="457200" lvl="0" indent="-311150" algn="l" rtl="0">
              <a:lnSpc>
                <a:spcPct val="100000"/>
              </a:lnSpc>
              <a:spcBef>
                <a:spcPts val="1000"/>
              </a:spcBef>
              <a:spcAft>
                <a:spcPts val="0"/>
              </a:spcAft>
              <a:buSzPts val="1300"/>
              <a:buChar char="●"/>
            </a:pPr>
            <a:r>
              <a:rPr lang="en" sz="1300">
                <a:solidFill>
                  <a:schemeClr val="dk1"/>
                </a:solidFill>
              </a:rPr>
              <a:t>Following the new regulations for the coronavirus did not ensure everyone’s safety for both the people making the food and also the people receiving the food.</a:t>
            </a:r>
            <a:endParaRPr sz="1300">
              <a:solidFill>
                <a:schemeClr val="dk1"/>
              </a:solidFill>
            </a:endParaRPr>
          </a:p>
          <a:p>
            <a:pPr marL="457200" lvl="0" indent="-311150" algn="l" rtl="0">
              <a:lnSpc>
                <a:spcPct val="100000"/>
              </a:lnSpc>
              <a:spcBef>
                <a:spcPts val="1000"/>
              </a:spcBef>
              <a:spcAft>
                <a:spcPts val="0"/>
              </a:spcAft>
              <a:buSzPts val="1300"/>
              <a:buChar char="●"/>
            </a:pPr>
            <a:r>
              <a:rPr lang="en" sz="1300">
                <a:solidFill>
                  <a:schemeClr val="dk1"/>
                </a:solidFill>
              </a:rPr>
              <a:t>With more people becoming unemployed, the purchase of the value menu at fast food restaurants is more likely.</a:t>
            </a:r>
            <a:endParaRPr sz="1300">
              <a:solidFill>
                <a:schemeClr val="dk1"/>
              </a:solidFill>
            </a:endParaRPr>
          </a:p>
          <a:p>
            <a:pPr marL="457200" lvl="0" indent="-311150" algn="l" rtl="0">
              <a:lnSpc>
                <a:spcPct val="100000"/>
              </a:lnSpc>
              <a:spcBef>
                <a:spcPts val="1000"/>
              </a:spcBef>
              <a:spcAft>
                <a:spcPts val="0"/>
              </a:spcAft>
              <a:buSzPts val="1300"/>
              <a:buChar char="●"/>
            </a:pPr>
            <a:r>
              <a:rPr lang="en" sz="1300">
                <a:solidFill>
                  <a:schemeClr val="dk1"/>
                </a:solidFill>
              </a:rPr>
              <a:t>The productivity inside the restaurant did not decrease with more customers going through the drive through.</a:t>
            </a:r>
            <a:endParaRPr sz="1300">
              <a:solidFill>
                <a:schemeClr val="dk1"/>
              </a:solidFill>
            </a:endParaRPr>
          </a:p>
          <a:p>
            <a:pPr marL="457200" lvl="0" indent="0" algn="l" rtl="0">
              <a:lnSpc>
                <a:spcPct val="100000"/>
              </a:lnSpc>
              <a:spcBef>
                <a:spcPts val="1000"/>
              </a:spcBef>
              <a:spcAft>
                <a:spcPts val="0"/>
              </a:spcAft>
              <a:buNone/>
            </a:pPr>
            <a:endParaRPr sz="900">
              <a:solidFill>
                <a:schemeClr val="dk1"/>
              </a:solidFill>
            </a:endParaRPr>
          </a:p>
          <a:p>
            <a:pPr marL="0" lvl="0" indent="0" algn="l" rtl="0">
              <a:spcBef>
                <a:spcPts val="0"/>
              </a:spcBef>
              <a:spcAft>
                <a:spcPts val="0"/>
              </a:spcAft>
              <a:buNone/>
            </a:pPr>
            <a:endParaRPr sz="1100">
              <a:solidFill>
                <a:srgbClr val="000000"/>
              </a:solidFill>
            </a:endParaRPr>
          </a:p>
          <a:p>
            <a:pPr marL="177800" lvl="0" indent="-38100" algn="l" rtl="0">
              <a:spcBef>
                <a:spcPts val="1600"/>
              </a:spcBef>
              <a:spcAft>
                <a:spcPts val="0"/>
              </a:spcAft>
              <a:buNone/>
            </a:pPr>
            <a:endParaRPr sz="1100"/>
          </a:p>
          <a:p>
            <a:pPr marL="177800" lvl="0" indent="-38100" algn="l" rtl="0">
              <a:spcBef>
                <a:spcPts val="1600"/>
              </a:spcBef>
              <a:spcAft>
                <a:spcPts val="0"/>
              </a:spcAft>
              <a:buNone/>
            </a:pPr>
            <a:endParaRPr sz="1100"/>
          </a:p>
          <a:p>
            <a:pPr marL="177800" lvl="0" indent="-38100" algn="l" rtl="0">
              <a:spcBef>
                <a:spcPts val="1600"/>
              </a:spcBef>
              <a:spcAft>
                <a:spcPts val="0"/>
              </a:spcAft>
              <a:buNone/>
            </a:pPr>
            <a:endParaRPr sz="1100"/>
          </a:p>
          <a:p>
            <a:pPr marL="177800" lvl="0" indent="-38100" algn="l" rtl="0">
              <a:spcBef>
                <a:spcPts val="1600"/>
              </a:spcBef>
              <a:spcAft>
                <a:spcPts val="0"/>
              </a:spcAft>
              <a:buNone/>
            </a:pPr>
            <a:endParaRPr sz="1100"/>
          </a:p>
          <a:p>
            <a:pPr marL="177800" lvl="0" indent="-38100" algn="l" rtl="0">
              <a:spcBef>
                <a:spcPts val="1600"/>
              </a:spcBef>
              <a:spcAft>
                <a:spcPts val="0"/>
              </a:spcAft>
              <a:buNone/>
            </a:pPr>
            <a:endParaRPr sz="1100"/>
          </a:p>
          <a:p>
            <a:pPr marL="0" lvl="0" indent="0" algn="l" rtl="0">
              <a:spcBef>
                <a:spcPts val="1600"/>
              </a:spcBef>
              <a:spcAft>
                <a:spcPts val="0"/>
              </a:spcAft>
              <a:buNone/>
            </a:pPr>
            <a:endParaRPr sz="1100"/>
          </a:p>
          <a:p>
            <a:pPr marL="177800" lvl="0" indent="-38100" algn="l" rtl="0">
              <a:spcBef>
                <a:spcPts val="1600"/>
              </a:spcBef>
              <a:spcAft>
                <a:spcPts val="1600"/>
              </a:spcAft>
              <a:buNone/>
            </a:pPr>
            <a:endParaRPr sz="1100"/>
          </a:p>
        </p:txBody>
      </p:sp>
      <p:pic>
        <p:nvPicPr>
          <p:cNvPr id="192" name="Google Shape;192;p32"/>
          <p:cNvPicPr preferRelativeResize="0"/>
          <p:nvPr/>
        </p:nvPicPr>
        <p:blipFill>
          <a:blip r:embed="rId3">
            <a:alphaModFix/>
          </a:blip>
          <a:stretch>
            <a:fillRect/>
          </a:stretch>
        </p:blipFill>
        <p:spPr>
          <a:xfrm>
            <a:off x="6814475" y="209550"/>
            <a:ext cx="1829478" cy="18294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2500" b="1">
                <a:latin typeface="Times New Roman"/>
                <a:ea typeface="Times New Roman"/>
                <a:cs typeface="Times New Roman"/>
                <a:sym typeface="Times New Roman"/>
              </a:rPr>
              <a:t>Table of Contents</a:t>
            </a:r>
            <a:endParaRPr sz="2500" b="1">
              <a:latin typeface="Times New Roman"/>
              <a:ea typeface="Times New Roman"/>
              <a:cs typeface="Times New Roman"/>
              <a:sym typeface="Times New Roman"/>
            </a:endParaRPr>
          </a:p>
        </p:txBody>
      </p:sp>
      <p:sp>
        <p:nvSpPr>
          <p:cNvPr id="69" name="Google Shape;69;p15"/>
          <p:cNvSpPr txBox="1">
            <a:spLocks noGrp="1"/>
          </p:cNvSpPr>
          <p:nvPr>
            <p:ph type="body" idx="1"/>
          </p:nvPr>
        </p:nvSpPr>
        <p:spPr>
          <a:xfrm>
            <a:off x="628650" y="1369225"/>
            <a:ext cx="7886700" cy="3426000"/>
          </a:xfrm>
          <a:prstGeom prst="rect">
            <a:avLst/>
          </a:prstGeom>
          <a:noFill/>
          <a:ln>
            <a:noFill/>
          </a:ln>
        </p:spPr>
        <p:txBody>
          <a:bodyPr spcFirstLastPara="1" wrap="square" lIns="68575" tIns="34275" rIns="68575" bIns="34275" anchor="t" anchorCtr="0">
            <a:noAutofit/>
          </a:bodyPr>
          <a:lstStyle/>
          <a:p>
            <a:pPr marL="0" lvl="0" indent="0" algn="l" rtl="0">
              <a:lnSpc>
                <a:spcPct val="150000"/>
              </a:lnSpc>
              <a:spcBef>
                <a:spcPts val="0"/>
              </a:spcBef>
              <a:spcAft>
                <a:spcPts val="0"/>
              </a:spcAft>
              <a:buClr>
                <a:schemeClr val="dk1"/>
              </a:buClr>
              <a:buSzPts val="2100"/>
              <a:buNone/>
            </a:pPr>
            <a:r>
              <a:rPr lang="en" sz="1100">
                <a:solidFill>
                  <a:srgbClr val="000000"/>
                </a:solidFill>
              </a:rPr>
              <a:t>Executive Summary…………………………………………………………………………………………………………………….3</a:t>
            </a:r>
            <a:endParaRPr sz="1100">
              <a:solidFill>
                <a:srgbClr val="000000"/>
              </a:solidFill>
            </a:endParaRPr>
          </a:p>
          <a:p>
            <a:pPr marL="0" lvl="0" indent="0" algn="l" rtl="0">
              <a:lnSpc>
                <a:spcPct val="150000"/>
              </a:lnSpc>
              <a:spcBef>
                <a:spcPts val="0"/>
              </a:spcBef>
              <a:spcAft>
                <a:spcPts val="0"/>
              </a:spcAft>
              <a:buClr>
                <a:schemeClr val="dk1"/>
              </a:buClr>
              <a:buSzPts val="2100"/>
              <a:buNone/>
            </a:pPr>
            <a:r>
              <a:rPr lang="en" sz="1100">
                <a:solidFill>
                  <a:srgbClr val="000000"/>
                </a:solidFill>
              </a:rPr>
              <a:t>Background Research………………………………………………………………………………………………………………….5</a:t>
            </a:r>
            <a:endParaRPr sz="1100">
              <a:solidFill>
                <a:srgbClr val="000000"/>
              </a:solidFill>
            </a:endParaRPr>
          </a:p>
          <a:p>
            <a:pPr marL="0" lvl="0" indent="0" algn="l" rtl="0">
              <a:lnSpc>
                <a:spcPct val="150000"/>
              </a:lnSpc>
              <a:spcBef>
                <a:spcPts val="0"/>
              </a:spcBef>
              <a:spcAft>
                <a:spcPts val="0"/>
              </a:spcAft>
              <a:buClr>
                <a:schemeClr val="dk1"/>
              </a:buClr>
              <a:buSzPts val="2100"/>
              <a:buNone/>
            </a:pPr>
            <a:r>
              <a:rPr lang="en" sz="1100">
                <a:solidFill>
                  <a:srgbClr val="000000"/>
                </a:solidFill>
              </a:rPr>
              <a:t>Qualitative Research……………………………………………………………………………………………………………………9</a:t>
            </a:r>
            <a:endParaRPr sz="1100">
              <a:solidFill>
                <a:srgbClr val="000000"/>
              </a:solidFill>
            </a:endParaRPr>
          </a:p>
          <a:p>
            <a:pPr marL="0" lvl="0" indent="0" algn="l" rtl="0">
              <a:lnSpc>
                <a:spcPct val="150000"/>
              </a:lnSpc>
              <a:spcBef>
                <a:spcPts val="0"/>
              </a:spcBef>
              <a:spcAft>
                <a:spcPts val="0"/>
              </a:spcAft>
              <a:buClr>
                <a:schemeClr val="dk1"/>
              </a:buClr>
              <a:buSzPts val="2100"/>
              <a:buNone/>
            </a:pPr>
            <a:r>
              <a:rPr lang="en" sz="1100">
                <a:solidFill>
                  <a:srgbClr val="000000"/>
                </a:solidFill>
              </a:rPr>
              <a:t>Survey Research………………………………………………………………………………………………………………………..14</a:t>
            </a:r>
            <a:endParaRPr sz="1100">
              <a:solidFill>
                <a:srgbClr val="000000"/>
              </a:solidFill>
            </a:endParaRPr>
          </a:p>
          <a:p>
            <a:pPr marL="0" lvl="0" indent="0" algn="l" rtl="0">
              <a:lnSpc>
                <a:spcPct val="150000"/>
              </a:lnSpc>
              <a:spcBef>
                <a:spcPts val="0"/>
              </a:spcBef>
              <a:spcAft>
                <a:spcPts val="0"/>
              </a:spcAft>
              <a:buClr>
                <a:schemeClr val="dk1"/>
              </a:buClr>
              <a:buSzPts val="2100"/>
              <a:buNone/>
            </a:pPr>
            <a:r>
              <a:rPr lang="en" sz="1100">
                <a:solidFill>
                  <a:srgbClr val="000000"/>
                </a:solidFill>
              </a:rPr>
              <a:t>Hypothesis 1</a:t>
            </a:r>
            <a:r>
              <a:rPr lang="en" sz="1100">
                <a:solidFill>
                  <a:schemeClr val="dk1"/>
                </a:solidFill>
              </a:rPr>
              <a:t>……………………………………………………………………………………………………………………………..15</a:t>
            </a:r>
            <a:endParaRPr sz="1100">
              <a:solidFill>
                <a:schemeClr val="dk1"/>
              </a:solidFill>
            </a:endParaRPr>
          </a:p>
          <a:p>
            <a:pPr marL="0" lvl="0" indent="0" algn="l" rtl="0">
              <a:lnSpc>
                <a:spcPct val="150000"/>
              </a:lnSpc>
              <a:spcBef>
                <a:spcPts val="0"/>
              </a:spcBef>
              <a:spcAft>
                <a:spcPts val="0"/>
              </a:spcAft>
              <a:buClr>
                <a:schemeClr val="dk1"/>
              </a:buClr>
              <a:buSzPts val="2100"/>
              <a:buNone/>
            </a:pPr>
            <a:r>
              <a:rPr lang="en" sz="1100">
                <a:solidFill>
                  <a:schemeClr val="dk1"/>
                </a:solidFill>
              </a:rPr>
              <a:t>Hypothesis 2……………………………………………………………………………………………………………………………..16</a:t>
            </a:r>
            <a:endParaRPr sz="1100">
              <a:solidFill>
                <a:schemeClr val="dk1"/>
              </a:solidFill>
            </a:endParaRPr>
          </a:p>
          <a:p>
            <a:pPr marL="0" lvl="0" indent="0" algn="l" rtl="0">
              <a:lnSpc>
                <a:spcPct val="150000"/>
              </a:lnSpc>
              <a:spcBef>
                <a:spcPts val="0"/>
              </a:spcBef>
              <a:spcAft>
                <a:spcPts val="0"/>
              </a:spcAft>
              <a:buClr>
                <a:schemeClr val="dk1"/>
              </a:buClr>
              <a:buSzPts val="2100"/>
              <a:buNone/>
            </a:pPr>
            <a:r>
              <a:rPr lang="en" sz="1100">
                <a:solidFill>
                  <a:schemeClr val="dk1"/>
                </a:solidFill>
              </a:rPr>
              <a:t>Hypothesis 3……………………………………………………………………………………………………………………………..17</a:t>
            </a:r>
            <a:endParaRPr sz="1100">
              <a:solidFill>
                <a:schemeClr val="dk1"/>
              </a:solidFill>
            </a:endParaRPr>
          </a:p>
          <a:p>
            <a:pPr marL="0" lvl="0" indent="0" algn="l" rtl="0">
              <a:lnSpc>
                <a:spcPct val="150000"/>
              </a:lnSpc>
              <a:spcBef>
                <a:spcPts val="0"/>
              </a:spcBef>
              <a:spcAft>
                <a:spcPts val="0"/>
              </a:spcAft>
              <a:buClr>
                <a:schemeClr val="dk1"/>
              </a:buClr>
              <a:buSzPts val="2100"/>
              <a:buNone/>
            </a:pPr>
            <a:r>
              <a:rPr lang="en" sz="1100">
                <a:solidFill>
                  <a:schemeClr val="dk1"/>
                </a:solidFill>
              </a:rPr>
              <a:t>Hypothesis 4……………………………………………………………………………………………………………………………..18</a:t>
            </a:r>
            <a:endParaRPr sz="1100">
              <a:solidFill>
                <a:schemeClr val="dk1"/>
              </a:solidFill>
            </a:endParaRPr>
          </a:p>
          <a:p>
            <a:pPr marL="0" lvl="0" indent="0" algn="l" rtl="0">
              <a:lnSpc>
                <a:spcPct val="150000"/>
              </a:lnSpc>
              <a:spcBef>
                <a:spcPts val="0"/>
              </a:spcBef>
              <a:spcAft>
                <a:spcPts val="0"/>
              </a:spcAft>
              <a:buClr>
                <a:schemeClr val="dk1"/>
              </a:buClr>
              <a:buSzPts val="2100"/>
              <a:buNone/>
            </a:pPr>
            <a:r>
              <a:rPr lang="en" sz="1100">
                <a:solidFill>
                  <a:schemeClr val="dk1"/>
                </a:solidFill>
              </a:rPr>
              <a:t>Hypothesis 5……………………………………………………………………………………………………………………………..19</a:t>
            </a:r>
            <a:endParaRPr sz="1100">
              <a:solidFill>
                <a:schemeClr val="dk1"/>
              </a:solidFill>
            </a:endParaRPr>
          </a:p>
          <a:p>
            <a:pPr marL="0" lvl="0" indent="0" algn="l" rtl="0">
              <a:lnSpc>
                <a:spcPct val="150000"/>
              </a:lnSpc>
              <a:spcBef>
                <a:spcPts val="0"/>
              </a:spcBef>
              <a:spcAft>
                <a:spcPts val="0"/>
              </a:spcAft>
              <a:buClr>
                <a:schemeClr val="dk1"/>
              </a:buClr>
              <a:buSzPts val="2100"/>
              <a:buNone/>
            </a:pPr>
            <a:r>
              <a:rPr lang="en" sz="1100">
                <a:solidFill>
                  <a:schemeClr val="dk1"/>
                </a:solidFill>
              </a:rPr>
              <a:t>Results…………………………………………………………………………………………………………………….……………..20</a:t>
            </a:r>
            <a:endParaRPr sz="1100">
              <a:solidFill>
                <a:schemeClr val="dk1"/>
              </a:solidFill>
            </a:endParaRPr>
          </a:p>
          <a:p>
            <a:pPr marL="0" lvl="0" indent="0" algn="l" rtl="0">
              <a:lnSpc>
                <a:spcPct val="150000"/>
              </a:lnSpc>
              <a:spcBef>
                <a:spcPts val="0"/>
              </a:spcBef>
              <a:spcAft>
                <a:spcPts val="0"/>
              </a:spcAft>
              <a:buClr>
                <a:schemeClr val="dk1"/>
              </a:buClr>
              <a:buSzPts val="2100"/>
              <a:buNone/>
            </a:pPr>
            <a:r>
              <a:rPr lang="en" sz="1100">
                <a:solidFill>
                  <a:srgbClr val="000000"/>
                </a:solidFill>
              </a:rPr>
              <a:t>Conclusion……………………………………………………………………………………………………………………………….21</a:t>
            </a:r>
            <a:endParaRPr sz="1100">
              <a:solidFill>
                <a:srgbClr val="000000"/>
              </a:solidFill>
            </a:endParaRPr>
          </a:p>
          <a:p>
            <a:pPr marL="0" lvl="0" indent="0" algn="l" rtl="0">
              <a:lnSpc>
                <a:spcPct val="150000"/>
              </a:lnSpc>
              <a:spcBef>
                <a:spcPts val="0"/>
              </a:spcBef>
              <a:spcAft>
                <a:spcPts val="0"/>
              </a:spcAft>
              <a:buClr>
                <a:schemeClr val="dk1"/>
              </a:buClr>
              <a:buSzPts val="2100"/>
              <a:buNone/>
            </a:pPr>
            <a:r>
              <a:rPr lang="en" sz="1100">
                <a:solidFill>
                  <a:srgbClr val="000000"/>
                </a:solidFill>
              </a:rPr>
              <a:t>Recommendations………………………………………………………………………………………………………………………22</a:t>
            </a:r>
            <a:endParaRPr sz="1100">
              <a:solidFill>
                <a:srgbClr val="000000"/>
              </a:solidFill>
            </a:endParaRPr>
          </a:p>
          <a:p>
            <a:pPr marL="0" lvl="0" indent="0" algn="l" rtl="0">
              <a:lnSpc>
                <a:spcPct val="150000"/>
              </a:lnSpc>
              <a:spcBef>
                <a:spcPts val="0"/>
              </a:spcBef>
              <a:spcAft>
                <a:spcPts val="0"/>
              </a:spcAft>
              <a:buClr>
                <a:schemeClr val="dk1"/>
              </a:buClr>
              <a:buSzPts val="2100"/>
              <a:buNone/>
            </a:pPr>
            <a:r>
              <a:rPr lang="en" sz="1100">
                <a:solidFill>
                  <a:srgbClr val="000000"/>
                </a:solidFill>
              </a:rPr>
              <a:t>Appendices……………………………………………………………………………………………………………………………….25</a:t>
            </a:r>
            <a:endParaRPr sz="1100">
              <a:solidFill>
                <a:srgbClr val="000000"/>
              </a:solidFill>
            </a:endParaRPr>
          </a:p>
          <a:p>
            <a:pPr marL="0" lvl="0" indent="0" algn="l" rtl="0">
              <a:lnSpc>
                <a:spcPct val="90000"/>
              </a:lnSpc>
              <a:spcBef>
                <a:spcPts val="0"/>
              </a:spcBef>
              <a:spcAft>
                <a:spcPts val="1600"/>
              </a:spcAft>
              <a:buClr>
                <a:schemeClr val="dk1"/>
              </a:buClr>
              <a:buSzPts val="2100"/>
              <a:buNone/>
            </a:pPr>
            <a:endParaRPr sz="11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3"/>
          <p:cNvSpPr txBox="1">
            <a:spLocks noGrp="1"/>
          </p:cNvSpPr>
          <p:nvPr>
            <p:ph type="title"/>
          </p:nvPr>
        </p:nvSpPr>
        <p:spPr>
          <a:xfrm>
            <a:off x="628650" y="108519"/>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2500" b="1">
                <a:latin typeface="Times New Roman"/>
                <a:ea typeface="Times New Roman"/>
                <a:cs typeface="Times New Roman"/>
                <a:sym typeface="Times New Roman"/>
              </a:rPr>
              <a:t>Conclusion </a:t>
            </a:r>
            <a:endParaRPr sz="2500" b="1">
              <a:latin typeface="Times New Roman"/>
              <a:ea typeface="Times New Roman"/>
              <a:cs typeface="Times New Roman"/>
              <a:sym typeface="Times New Roman"/>
            </a:endParaRPr>
          </a:p>
        </p:txBody>
      </p:sp>
      <p:graphicFrame>
        <p:nvGraphicFramePr>
          <p:cNvPr id="198" name="Google Shape;198;p33"/>
          <p:cNvGraphicFramePr/>
          <p:nvPr/>
        </p:nvGraphicFramePr>
        <p:xfrm>
          <a:off x="504800" y="1020025"/>
          <a:ext cx="3000000" cy="3000000"/>
        </p:xfrm>
        <a:graphic>
          <a:graphicData uri="http://schemas.openxmlformats.org/drawingml/2006/table">
            <a:tbl>
              <a:tblPr>
                <a:noFill/>
                <a:tableStyleId>{6F279954-972D-4DE0-AA79-23E6F0BEC818}</a:tableStyleId>
              </a:tblPr>
              <a:tblGrid>
                <a:gridCol w="2648750">
                  <a:extLst>
                    <a:ext uri="{9D8B030D-6E8A-4147-A177-3AD203B41FA5}">
                      <a16:colId xmlns:a16="http://schemas.microsoft.com/office/drawing/2014/main" val="20000"/>
                    </a:ext>
                  </a:extLst>
                </a:gridCol>
                <a:gridCol w="2648750">
                  <a:extLst>
                    <a:ext uri="{9D8B030D-6E8A-4147-A177-3AD203B41FA5}">
                      <a16:colId xmlns:a16="http://schemas.microsoft.com/office/drawing/2014/main" val="20001"/>
                    </a:ext>
                  </a:extLst>
                </a:gridCol>
                <a:gridCol w="2648750">
                  <a:extLst>
                    <a:ext uri="{9D8B030D-6E8A-4147-A177-3AD203B41FA5}">
                      <a16:colId xmlns:a16="http://schemas.microsoft.com/office/drawing/2014/main" val="20002"/>
                    </a:ext>
                  </a:extLst>
                </a:gridCol>
              </a:tblGrid>
              <a:tr h="475275">
                <a:tc>
                  <a:txBody>
                    <a:bodyPr/>
                    <a:lstStyle/>
                    <a:p>
                      <a:pPr marL="0" lvl="0" indent="0" algn="ctr" rtl="0">
                        <a:spcBef>
                          <a:spcPts val="0"/>
                        </a:spcBef>
                        <a:spcAft>
                          <a:spcPts val="0"/>
                        </a:spcAft>
                        <a:buNone/>
                      </a:pPr>
                      <a:r>
                        <a:rPr lang="en"/>
                        <a:t>Hypothesis</a:t>
                      </a:r>
                      <a:endParaRPr/>
                    </a:p>
                  </a:txBody>
                  <a:tcPr marL="91425" marR="91425" marT="91425" marB="91425"/>
                </a:tc>
                <a:tc>
                  <a:txBody>
                    <a:bodyPr/>
                    <a:lstStyle/>
                    <a:p>
                      <a:pPr marL="0" lvl="0" indent="0" algn="ctr" rtl="0">
                        <a:spcBef>
                          <a:spcPts val="0"/>
                        </a:spcBef>
                        <a:spcAft>
                          <a:spcPts val="0"/>
                        </a:spcAft>
                        <a:buNone/>
                      </a:pPr>
                      <a:r>
                        <a:rPr lang="en"/>
                        <a:t>Supported?</a:t>
                      </a:r>
                      <a:endParaRPr/>
                    </a:p>
                  </a:txBody>
                  <a:tcPr marL="91425" marR="91425" marT="91425" marB="91425"/>
                </a:tc>
                <a:tc>
                  <a:txBody>
                    <a:bodyPr/>
                    <a:lstStyle/>
                    <a:p>
                      <a:pPr marL="0" lvl="0" indent="0" algn="ctr" rtl="0">
                        <a:spcBef>
                          <a:spcPts val="0"/>
                        </a:spcBef>
                        <a:spcAft>
                          <a:spcPts val="0"/>
                        </a:spcAft>
                        <a:buNone/>
                      </a:pPr>
                      <a:r>
                        <a:rPr lang="en"/>
                        <a:t>Explanation </a:t>
                      </a:r>
                      <a:endParaRPr/>
                    </a:p>
                  </a:txBody>
                  <a:tcPr marL="91425" marR="91425" marT="91425" marB="91425"/>
                </a:tc>
                <a:extLst>
                  <a:ext uri="{0D108BD9-81ED-4DB2-BD59-A6C34878D82A}">
                    <a16:rowId xmlns:a16="http://schemas.microsoft.com/office/drawing/2014/main" val="10000"/>
                  </a:ext>
                </a:extLst>
              </a:tr>
              <a:tr h="729075">
                <a:tc>
                  <a:txBody>
                    <a:bodyPr/>
                    <a:lstStyle/>
                    <a:p>
                      <a:pPr marL="0" lvl="0" indent="0" algn="ctr" rtl="0">
                        <a:spcBef>
                          <a:spcPts val="0"/>
                        </a:spcBef>
                        <a:spcAft>
                          <a:spcPts val="0"/>
                        </a:spcAft>
                        <a:buNone/>
                      </a:pPr>
                      <a:r>
                        <a:rPr lang="en" sz="1000">
                          <a:solidFill>
                            <a:schemeClr val="dk1"/>
                          </a:solidFill>
                        </a:rPr>
                        <a:t>With an increased demand for social distancing regulations, the demand for no contact from the restaurant and the delivery man also increases.</a:t>
                      </a:r>
                      <a:endParaRPr sz="1300"/>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tc>
                  <a:txBody>
                    <a:bodyPr/>
                    <a:lstStyle/>
                    <a:p>
                      <a:pPr marL="0" lvl="0" indent="0" algn="ctr" rtl="0">
                        <a:spcBef>
                          <a:spcPts val="0"/>
                        </a:spcBef>
                        <a:spcAft>
                          <a:spcPts val="0"/>
                        </a:spcAft>
                        <a:buNone/>
                      </a:pPr>
                      <a:r>
                        <a:rPr lang="en"/>
                        <a:t>P-value: </a:t>
                      </a:r>
                      <a:r>
                        <a:rPr lang="en">
                          <a:solidFill>
                            <a:schemeClr val="dk1"/>
                          </a:solidFill>
                        </a:rPr>
                        <a:t>4.8E-13 &lt; </a:t>
                      </a:r>
                      <a:r>
                        <a:rPr lang="en"/>
                        <a:t>0.05</a:t>
                      </a:r>
                      <a:endParaRPr/>
                    </a:p>
                  </a:txBody>
                  <a:tcPr marL="91425" marR="91425" marT="91425" marB="91425"/>
                </a:tc>
                <a:extLst>
                  <a:ext uri="{0D108BD9-81ED-4DB2-BD59-A6C34878D82A}">
                    <a16:rowId xmlns:a16="http://schemas.microsoft.com/office/drawing/2014/main" val="10001"/>
                  </a:ext>
                </a:extLst>
              </a:tr>
              <a:tr h="602175">
                <a:tc>
                  <a:txBody>
                    <a:bodyPr/>
                    <a:lstStyle/>
                    <a:p>
                      <a:pPr marL="0" lvl="0" indent="0" algn="ctr" rtl="0">
                        <a:spcBef>
                          <a:spcPts val="0"/>
                        </a:spcBef>
                        <a:spcAft>
                          <a:spcPts val="0"/>
                        </a:spcAft>
                        <a:buNone/>
                      </a:pPr>
                      <a:r>
                        <a:rPr lang="en" sz="1000">
                          <a:solidFill>
                            <a:schemeClr val="dk1"/>
                          </a:solidFill>
                        </a:rPr>
                        <a:t>The increased use of delivery will cause a higher rate of delivery after the Coronavirus. </a:t>
                      </a:r>
                      <a:endParaRPr sz="1300"/>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chemeClr val="dk1"/>
                          </a:solidFill>
                        </a:rPr>
                        <a:t>P-value: 0.36 &gt; 0.05</a:t>
                      </a:r>
                      <a:endParaRPr>
                        <a:solidFill>
                          <a:schemeClr val="dk1"/>
                        </a:solidFill>
                      </a:endParaRPr>
                    </a:p>
                    <a:p>
                      <a:pPr marL="0" lvl="0" indent="0" algn="ctr"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729075">
                <a:tc>
                  <a:txBody>
                    <a:bodyPr/>
                    <a:lstStyle/>
                    <a:p>
                      <a:pPr marL="0" lvl="0" indent="0" algn="ctr" rtl="0">
                        <a:spcBef>
                          <a:spcPts val="0"/>
                        </a:spcBef>
                        <a:spcAft>
                          <a:spcPts val="0"/>
                        </a:spcAft>
                        <a:buNone/>
                      </a:pPr>
                      <a:r>
                        <a:rPr lang="en" sz="1000">
                          <a:solidFill>
                            <a:schemeClr val="dk1"/>
                          </a:solidFill>
                        </a:rPr>
                        <a:t>Following the new regulations for the coronavirus will ensure everyone’s safety for both the people making the food and also the people receiving the food.</a:t>
                      </a:r>
                      <a:endParaRPr sz="1300"/>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chemeClr val="dk1"/>
                          </a:solidFill>
                        </a:rPr>
                        <a:t>P-value: 1.36E-10 &lt; 0.05</a:t>
                      </a:r>
                      <a:endParaRPr>
                        <a:solidFill>
                          <a:schemeClr val="dk1"/>
                        </a:solidFill>
                      </a:endParaRPr>
                    </a:p>
                    <a:p>
                      <a:pPr marL="0" lvl="0" indent="0" algn="ctr"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602175">
                <a:tc>
                  <a:txBody>
                    <a:bodyPr/>
                    <a:lstStyle/>
                    <a:p>
                      <a:pPr marL="0" lvl="0" indent="0" algn="ctr" rtl="0">
                        <a:spcBef>
                          <a:spcPts val="0"/>
                        </a:spcBef>
                        <a:spcAft>
                          <a:spcPts val="0"/>
                        </a:spcAft>
                        <a:buNone/>
                      </a:pPr>
                      <a:r>
                        <a:rPr lang="en" sz="1000">
                          <a:solidFill>
                            <a:schemeClr val="dk1"/>
                          </a:solidFill>
                        </a:rPr>
                        <a:t>With more people becoming unemployed, the purchase of the value menu at fast food restaurants is more likely.</a:t>
                      </a:r>
                      <a:endParaRPr sz="1300"/>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chemeClr val="dk1"/>
                          </a:solidFill>
                        </a:rPr>
                        <a:t>P-value: 0.18 &gt; 0.05</a:t>
                      </a:r>
                      <a:endParaRPr>
                        <a:solidFill>
                          <a:schemeClr val="dk1"/>
                        </a:solidFill>
                      </a:endParaRPr>
                    </a:p>
                    <a:p>
                      <a:pPr marL="0" lvl="0" indent="0" algn="ctr"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602175">
                <a:tc>
                  <a:txBody>
                    <a:bodyPr/>
                    <a:lstStyle/>
                    <a:p>
                      <a:pPr marL="0" lvl="0" indent="0" algn="ctr" rtl="0">
                        <a:spcBef>
                          <a:spcPts val="0"/>
                        </a:spcBef>
                        <a:spcAft>
                          <a:spcPts val="0"/>
                        </a:spcAft>
                        <a:buNone/>
                      </a:pPr>
                      <a:r>
                        <a:rPr lang="en" sz="1000">
                          <a:solidFill>
                            <a:schemeClr val="dk1"/>
                          </a:solidFill>
                        </a:rPr>
                        <a:t>The productivity inside the restaurant will decrease with more customers going through the drive through.</a:t>
                      </a:r>
                      <a:endParaRPr sz="1300"/>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chemeClr val="dk1"/>
                          </a:solidFill>
                        </a:rPr>
                        <a:t>P-value: 0.002 &lt; 0.05</a:t>
                      </a:r>
                      <a:endParaRPr>
                        <a:solidFill>
                          <a:schemeClr val="dk1"/>
                        </a:solidFill>
                      </a:endParaRPr>
                    </a:p>
                    <a:p>
                      <a:pPr marL="0" lvl="0" indent="0" algn="ctr"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4"/>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500" b="1">
                <a:latin typeface="Times New Roman"/>
                <a:ea typeface="Times New Roman"/>
                <a:cs typeface="Times New Roman"/>
                <a:sym typeface="Times New Roman"/>
              </a:rPr>
              <a:t>Recommendations</a:t>
            </a:r>
            <a:endParaRPr b="1"/>
          </a:p>
        </p:txBody>
      </p:sp>
      <p:sp>
        <p:nvSpPr>
          <p:cNvPr id="204" name="Google Shape;204;p34"/>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endParaRPr sz="1900">
              <a:solidFill>
                <a:srgbClr val="000000"/>
              </a:solidFill>
            </a:endParaRPr>
          </a:p>
          <a:p>
            <a:pPr marL="457200" lvl="0" indent="-323850" algn="l" rtl="0">
              <a:spcBef>
                <a:spcPts val="1600"/>
              </a:spcBef>
              <a:spcAft>
                <a:spcPts val="0"/>
              </a:spcAft>
              <a:buClr>
                <a:srgbClr val="000000"/>
              </a:buClr>
              <a:buSzPts val="1500"/>
              <a:buChar char="●"/>
            </a:pPr>
            <a:r>
              <a:rPr lang="en" sz="1900">
                <a:solidFill>
                  <a:srgbClr val="000000"/>
                </a:solidFill>
              </a:rPr>
              <a:t>Too long of a survey made participants less </a:t>
            </a:r>
            <a:endParaRPr sz="1900">
              <a:solidFill>
                <a:srgbClr val="000000"/>
              </a:solidFill>
            </a:endParaRPr>
          </a:p>
          <a:p>
            <a:pPr marL="457200" lvl="0" indent="0" algn="l" rtl="0">
              <a:spcBef>
                <a:spcPts val="1600"/>
              </a:spcBef>
              <a:spcAft>
                <a:spcPts val="0"/>
              </a:spcAft>
              <a:buNone/>
            </a:pPr>
            <a:r>
              <a:rPr lang="en" sz="1900">
                <a:solidFill>
                  <a:srgbClr val="000000"/>
                </a:solidFill>
              </a:rPr>
              <a:t>engaged.</a:t>
            </a:r>
            <a:endParaRPr sz="1900">
              <a:solidFill>
                <a:srgbClr val="000000"/>
              </a:solidFill>
            </a:endParaRPr>
          </a:p>
          <a:p>
            <a:pPr marL="457200" lvl="0" indent="0" algn="l" rtl="0">
              <a:spcBef>
                <a:spcPts val="1600"/>
              </a:spcBef>
              <a:spcAft>
                <a:spcPts val="0"/>
              </a:spcAft>
              <a:buNone/>
            </a:pPr>
            <a:endParaRPr sz="1900">
              <a:solidFill>
                <a:srgbClr val="000000"/>
              </a:solidFill>
            </a:endParaRPr>
          </a:p>
          <a:p>
            <a:pPr marL="457200" lvl="0" indent="-323850" algn="l" rtl="0">
              <a:spcBef>
                <a:spcPts val="1600"/>
              </a:spcBef>
              <a:spcAft>
                <a:spcPts val="0"/>
              </a:spcAft>
              <a:buClr>
                <a:srgbClr val="000000"/>
              </a:buClr>
              <a:buSzPts val="1500"/>
              <a:buChar char="●"/>
            </a:pPr>
            <a:r>
              <a:rPr lang="en" sz="1900">
                <a:solidFill>
                  <a:srgbClr val="000000"/>
                </a:solidFill>
              </a:rPr>
              <a:t>More research behind the questions in our survey. </a:t>
            </a:r>
            <a:endParaRPr sz="1900">
              <a:solidFill>
                <a:srgbClr val="000000"/>
              </a:solidFill>
            </a:endParaRPr>
          </a:p>
          <a:p>
            <a:pPr marL="0" lvl="0" indent="0" algn="l" rtl="0">
              <a:spcBef>
                <a:spcPts val="1600"/>
              </a:spcBef>
              <a:spcAft>
                <a:spcPts val="1600"/>
              </a:spcAft>
              <a:buNone/>
            </a:pPr>
            <a:endParaRPr/>
          </a:p>
        </p:txBody>
      </p:sp>
      <p:pic>
        <p:nvPicPr>
          <p:cNvPr id="205" name="Google Shape;205;p34"/>
          <p:cNvPicPr preferRelativeResize="0"/>
          <p:nvPr/>
        </p:nvPicPr>
        <p:blipFill>
          <a:blip r:embed="rId3">
            <a:alphaModFix/>
          </a:blip>
          <a:stretch>
            <a:fillRect/>
          </a:stretch>
        </p:blipFill>
        <p:spPr>
          <a:xfrm>
            <a:off x="6170175" y="110225"/>
            <a:ext cx="2461526" cy="24615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5"/>
          <p:cNvSpPr txBox="1">
            <a:spLocks noGrp="1"/>
          </p:cNvSpPr>
          <p:nvPr>
            <p:ph type="body" idx="1"/>
          </p:nvPr>
        </p:nvSpPr>
        <p:spPr>
          <a:xfrm>
            <a:off x="628650" y="695569"/>
            <a:ext cx="7886700" cy="32634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1"/>
              </a:buClr>
              <a:buSzPts val="3300"/>
              <a:buNone/>
            </a:pPr>
            <a:endParaRPr sz="2500" b="1">
              <a:solidFill>
                <a:schemeClr val="accent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3300"/>
              <a:buNone/>
            </a:pPr>
            <a:endParaRPr sz="2500" b="1">
              <a:solidFill>
                <a:schemeClr val="accent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3300"/>
              <a:buNone/>
            </a:pPr>
            <a:endParaRPr sz="2500" b="1">
              <a:solidFill>
                <a:schemeClr val="accent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3300"/>
              <a:buNone/>
            </a:pPr>
            <a:endParaRPr sz="2500" b="1">
              <a:solidFill>
                <a:schemeClr val="accent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3300"/>
              <a:buFont typeface="Calibri"/>
              <a:buNone/>
            </a:pPr>
            <a:r>
              <a:rPr lang="en" sz="2500" b="1">
                <a:solidFill>
                  <a:srgbClr val="000000"/>
                </a:solidFill>
                <a:latin typeface="Times New Roman"/>
                <a:ea typeface="Times New Roman"/>
                <a:cs typeface="Times New Roman"/>
                <a:sym typeface="Times New Roman"/>
              </a:rPr>
              <a:t>Thank you to our professor and classmates.</a:t>
            </a:r>
            <a:endParaRPr sz="2500" b="1">
              <a:solidFill>
                <a:srgbClr val="000000"/>
              </a:solidFill>
              <a:latin typeface="Times New Roman"/>
              <a:ea typeface="Times New Roman"/>
              <a:cs typeface="Times New Roman"/>
              <a:sym typeface="Times New Roman"/>
            </a:endParaRPr>
          </a:p>
          <a:p>
            <a:pPr marL="177800" lvl="0" indent="-38100" algn="l" rtl="0">
              <a:lnSpc>
                <a:spcPct val="90000"/>
              </a:lnSpc>
              <a:spcBef>
                <a:spcPts val="0"/>
              </a:spcBef>
              <a:spcAft>
                <a:spcPts val="1600"/>
              </a:spcAft>
              <a:buClr>
                <a:schemeClr val="dk1"/>
              </a:buClr>
              <a:buSzPts val="2100"/>
              <a:buNone/>
            </a:pPr>
            <a:endParaRPr sz="2500" b="1">
              <a:solidFill>
                <a:schemeClr val="accent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6"/>
          <p:cNvSpPr txBox="1">
            <a:spLocks noGrp="1"/>
          </p:cNvSpPr>
          <p:nvPr>
            <p:ph type="body" idx="1"/>
          </p:nvPr>
        </p:nvSpPr>
        <p:spPr>
          <a:xfrm>
            <a:off x="628650" y="533394"/>
            <a:ext cx="7886700" cy="3263400"/>
          </a:xfrm>
          <a:prstGeom prst="rect">
            <a:avLst/>
          </a:prstGeom>
        </p:spPr>
        <p:txBody>
          <a:bodyPr spcFirstLastPara="1" wrap="square" lIns="68575" tIns="34275" rIns="68575" bIns="34275" anchor="t" anchorCtr="0">
            <a:noAutofit/>
          </a:bodyPr>
          <a:lstStyle/>
          <a:p>
            <a:pPr marL="0" lvl="0" indent="0" algn="ctr" rtl="0">
              <a:spcBef>
                <a:spcPts val="0"/>
              </a:spcBef>
              <a:spcAft>
                <a:spcPts val="0"/>
              </a:spcAft>
              <a:buNone/>
            </a:pPr>
            <a:endParaRPr sz="25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sz="2500" b="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3300"/>
              <a:buFont typeface="Calibri"/>
              <a:buNone/>
            </a:pPr>
            <a:r>
              <a:rPr lang="en" sz="2500" b="1">
                <a:solidFill>
                  <a:schemeClr val="dk1"/>
                </a:solidFill>
                <a:latin typeface="Times New Roman"/>
                <a:ea typeface="Times New Roman"/>
                <a:cs typeface="Times New Roman"/>
                <a:sym typeface="Times New Roman"/>
              </a:rPr>
              <a:t>Questions?</a:t>
            </a:r>
            <a:endParaRPr sz="2500" b="1">
              <a:solidFill>
                <a:schemeClr val="dk1"/>
              </a:solidFill>
              <a:latin typeface="Times New Roman"/>
              <a:ea typeface="Times New Roman"/>
              <a:cs typeface="Times New Roman"/>
              <a:sym typeface="Times New Roman"/>
            </a:endParaRPr>
          </a:p>
          <a:p>
            <a:pPr marL="0" lvl="0" indent="0" algn="l" rtl="0">
              <a:spcBef>
                <a:spcPts val="800"/>
              </a:spcBef>
              <a:spcAft>
                <a:spcPts val="1600"/>
              </a:spcAft>
              <a:buNone/>
            </a:pPr>
            <a:endParaRPr/>
          </a:p>
        </p:txBody>
      </p:sp>
      <p:pic>
        <p:nvPicPr>
          <p:cNvPr id="216" name="Google Shape;216;p36"/>
          <p:cNvPicPr preferRelativeResize="0"/>
          <p:nvPr/>
        </p:nvPicPr>
        <p:blipFill>
          <a:blip r:embed="rId3">
            <a:alphaModFix/>
          </a:blip>
          <a:stretch>
            <a:fillRect/>
          </a:stretch>
        </p:blipFill>
        <p:spPr>
          <a:xfrm>
            <a:off x="3036549" y="1901250"/>
            <a:ext cx="3319325" cy="1972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2500" b="1">
                <a:latin typeface="Times New Roman"/>
                <a:ea typeface="Times New Roman"/>
                <a:cs typeface="Times New Roman"/>
                <a:sym typeface="Times New Roman"/>
              </a:rPr>
              <a:t>Appendices</a:t>
            </a:r>
            <a:endParaRPr sz="2500" b="1">
              <a:latin typeface="Times New Roman"/>
              <a:ea typeface="Times New Roman"/>
              <a:cs typeface="Times New Roman"/>
              <a:sym typeface="Times New Roman"/>
            </a:endParaRPr>
          </a:p>
        </p:txBody>
      </p:sp>
      <p:sp>
        <p:nvSpPr>
          <p:cNvPr id="222" name="Google Shape;222;p37"/>
          <p:cNvSpPr txBox="1">
            <a:spLocks noGrp="1"/>
          </p:cNvSpPr>
          <p:nvPr>
            <p:ph type="body" idx="1"/>
          </p:nvPr>
        </p:nvSpPr>
        <p:spPr>
          <a:xfrm>
            <a:off x="315025" y="1369219"/>
            <a:ext cx="7886700" cy="32634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100"/>
              <a:buNone/>
            </a:pPr>
            <a:endParaRPr sz="1100">
              <a:solidFill>
                <a:srgbClr val="000000"/>
              </a:solidFill>
            </a:endParaRPr>
          </a:p>
          <a:p>
            <a:pPr marL="0" lvl="0" indent="0" algn="l" rtl="0">
              <a:lnSpc>
                <a:spcPct val="90000"/>
              </a:lnSpc>
              <a:spcBef>
                <a:spcPts val="1600"/>
              </a:spcBef>
              <a:spcAft>
                <a:spcPts val="0"/>
              </a:spcAft>
              <a:buClr>
                <a:schemeClr val="dk1"/>
              </a:buClr>
              <a:buSzPts val="2100"/>
              <a:buNone/>
            </a:pPr>
            <a:r>
              <a:rPr lang="en" sz="1100">
                <a:solidFill>
                  <a:srgbClr val="000000"/>
                </a:solidFill>
              </a:rPr>
              <a:t>Hypothesis 1:						   Hypothesis 2:		        Hypothesis 3: 		 </a:t>
            </a:r>
            <a:endParaRPr sz="1100">
              <a:solidFill>
                <a:srgbClr val="000000"/>
              </a:solidFill>
            </a:endParaRPr>
          </a:p>
          <a:p>
            <a:pPr marL="177800" lvl="0" indent="-38100" algn="l" rtl="0">
              <a:lnSpc>
                <a:spcPct val="90000"/>
              </a:lnSpc>
              <a:spcBef>
                <a:spcPts val="1600"/>
              </a:spcBef>
              <a:spcAft>
                <a:spcPts val="0"/>
              </a:spcAft>
              <a:buClr>
                <a:schemeClr val="dk1"/>
              </a:buClr>
              <a:buSzPts val="2100"/>
              <a:buNone/>
            </a:pPr>
            <a:endParaRPr sz="1100"/>
          </a:p>
          <a:p>
            <a:pPr marL="177800" lvl="0" indent="-38100" algn="l" rtl="0">
              <a:lnSpc>
                <a:spcPct val="90000"/>
              </a:lnSpc>
              <a:spcBef>
                <a:spcPts val="1600"/>
              </a:spcBef>
              <a:spcAft>
                <a:spcPts val="0"/>
              </a:spcAft>
              <a:buClr>
                <a:schemeClr val="dk1"/>
              </a:buClr>
              <a:buSzPts val="2100"/>
              <a:buNone/>
            </a:pPr>
            <a:endParaRPr sz="1100"/>
          </a:p>
          <a:p>
            <a:pPr marL="177800" lvl="0" indent="-38100" algn="l" rtl="0">
              <a:lnSpc>
                <a:spcPct val="90000"/>
              </a:lnSpc>
              <a:spcBef>
                <a:spcPts val="1600"/>
              </a:spcBef>
              <a:spcAft>
                <a:spcPts val="0"/>
              </a:spcAft>
              <a:buClr>
                <a:schemeClr val="dk1"/>
              </a:buClr>
              <a:buSzPts val="2100"/>
              <a:buNone/>
            </a:pPr>
            <a:endParaRPr sz="1100"/>
          </a:p>
          <a:p>
            <a:pPr marL="177800" lvl="0" indent="-38100" algn="l" rtl="0">
              <a:lnSpc>
                <a:spcPct val="90000"/>
              </a:lnSpc>
              <a:spcBef>
                <a:spcPts val="1600"/>
              </a:spcBef>
              <a:spcAft>
                <a:spcPts val="0"/>
              </a:spcAft>
              <a:buClr>
                <a:schemeClr val="dk1"/>
              </a:buClr>
              <a:buSzPts val="2100"/>
              <a:buNone/>
            </a:pPr>
            <a:endParaRPr sz="1100"/>
          </a:p>
          <a:p>
            <a:pPr marL="177800" lvl="0" indent="-38100" algn="l" rtl="0">
              <a:lnSpc>
                <a:spcPct val="90000"/>
              </a:lnSpc>
              <a:spcBef>
                <a:spcPts val="1600"/>
              </a:spcBef>
              <a:spcAft>
                <a:spcPts val="0"/>
              </a:spcAft>
              <a:buClr>
                <a:schemeClr val="dk1"/>
              </a:buClr>
              <a:buSzPts val="2100"/>
              <a:buNone/>
            </a:pPr>
            <a:endParaRPr sz="1100"/>
          </a:p>
          <a:p>
            <a:pPr marL="177800" lvl="0" indent="-38100" algn="l" rtl="0">
              <a:lnSpc>
                <a:spcPct val="90000"/>
              </a:lnSpc>
              <a:spcBef>
                <a:spcPts val="1600"/>
              </a:spcBef>
              <a:spcAft>
                <a:spcPts val="0"/>
              </a:spcAft>
              <a:buClr>
                <a:schemeClr val="dk1"/>
              </a:buClr>
              <a:buSzPts val="2100"/>
              <a:buNone/>
            </a:pPr>
            <a:endParaRPr sz="1100"/>
          </a:p>
          <a:p>
            <a:pPr marL="177800" lvl="0" indent="-38100" algn="l" rtl="0">
              <a:lnSpc>
                <a:spcPct val="90000"/>
              </a:lnSpc>
              <a:spcBef>
                <a:spcPts val="1600"/>
              </a:spcBef>
              <a:spcAft>
                <a:spcPts val="0"/>
              </a:spcAft>
              <a:buClr>
                <a:schemeClr val="dk1"/>
              </a:buClr>
              <a:buSzPts val="2100"/>
              <a:buNone/>
            </a:pPr>
            <a:endParaRPr sz="1100"/>
          </a:p>
          <a:p>
            <a:pPr marL="177800" lvl="0" indent="-38100" algn="l" rtl="0">
              <a:lnSpc>
                <a:spcPct val="90000"/>
              </a:lnSpc>
              <a:spcBef>
                <a:spcPts val="1600"/>
              </a:spcBef>
              <a:spcAft>
                <a:spcPts val="1600"/>
              </a:spcAft>
              <a:buClr>
                <a:schemeClr val="dk1"/>
              </a:buClr>
              <a:buSzPts val="2100"/>
              <a:buNone/>
            </a:pPr>
            <a:r>
              <a:rPr lang="en" sz="1100">
                <a:solidFill>
                  <a:srgbClr val="000000"/>
                </a:solidFill>
              </a:rPr>
              <a:t>*Note: The SPSS trial expired 6/17 so we ended up analyzing our data through excel. </a:t>
            </a:r>
            <a:endParaRPr sz="1100">
              <a:solidFill>
                <a:srgbClr val="000000"/>
              </a:solidFill>
            </a:endParaRPr>
          </a:p>
        </p:txBody>
      </p:sp>
      <p:pic>
        <p:nvPicPr>
          <p:cNvPr id="223" name="Google Shape;223;p37"/>
          <p:cNvPicPr preferRelativeResize="0"/>
          <p:nvPr/>
        </p:nvPicPr>
        <p:blipFill>
          <a:blip r:embed="rId3">
            <a:alphaModFix/>
          </a:blip>
          <a:stretch>
            <a:fillRect/>
          </a:stretch>
        </p:blipFill>
        <p:spPr>
          <a:xfrm>
            <a:off x="315025" y="2180400"/>
            <a:ext cx="3174125" cy="1758300"/>
          </a:xfrm>
          <a:prstGeom prst="rect">
            <a:avLst/>
          </a:prstGeom>
          <a:noFill/>
          <a:ln>
            <a:noFill/>
          </a:ln>
        </p:spPr>
      </p:pic>
      <p:pic>
        <p:nvPicPr>
          <p:cNvPr id="224" name="Google Shape;224;p37"/>
          <p:cNvPicPr preferRelativeResize="0"/>
          <p:nvPr/>
        </p:nvPicPr>
        <p:blipFill>
          <a:blip r:embed="rId4">
            <a:alphaModFix/>
          </a:blip>
          <a:stretch>
            <a:fillRect/>
          </a:stretch>
        </p:blipFill>
        <p:spPr>
          <a:xfrm>
            <a:off x="3691625" y="2180400"/>
            <a:ext cx="1831000" cy="2176110"/>
          </a:xfrm>
          <a:prstGeom prst="rect">
            <a:avLst/>
          </a:prstGeom>
          <a:noFill/>
          <a:ln>
            <a:noFill/>
          </a:ln>
        </p:spPr>
      </p:pic>
      <p:pic>
        <p:nvPicPr>
          <p:cNvPr id="225" name="Google Shape;225;p37"/>
          <p:cNvPicPr preferRelativeResize="0"/>
          <p:nvPr/>
        </p:nvPicPr>
        <p:blipFill>
          <a:blip r:embed="rId5">
            <a:alphaModFix/>
          </a:blip>
          <a:stretch>
            <a:fillRect/>
          </a:stretch>
        </p:blipFill>
        <p:spPr>
          <a:xfrm>
            <a:off x="5725100" y="2180400"/>
            <a:ext cx="3325475" cy="1880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8"/>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Appendices</a:t>
            </a:r>
            <a:endParaRPr/>
          </a:p>
        </p:txBody>
      </p:sp>
      <p:sp>
        <p:nvSpPr>
          <p:cNvPr id="231" name="Google Shape;231;p38"/>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200">
                <a:solidFill>
                  <a:srgbClr val="000000"/>
                </a:solidFill>
              </a:rPr>
              <a:t>Hypothesis 4: 				Hypothesis 5:</a:t>
            </a:r>
            <a:endParaRPr sz="1200">
              <a:solidFill>
                <a:srgbClr val="000000"/>
              </a:solidFill>
            </a:endParaRPr>
          </a:p>
          <a:p>
            <a:pPr marL="0" lvl="0" indent="0" algn="l" rtl="0">
              <a:spcBef>
                <a:spcPts val="1600"/>
              </a:spcBef>
              <a:spcAft>
                <a:spcPts val="0"/>
              </a:spcAft>
              <a:buNone/>
            </a:pPr>
            <a:endParaRPr sz="1200">
              <a:solidFill>
                <a:srgbClr val="000000"/>
              </a:solidFill>
            </a:endParaRPr>
          </a:p>
          <a:p>
            <a:pPr marL="0" lvl="0" indent="0" algn="l" rtl="0">
              <a:spcBef>
                <a:spcPts val="1600"/>
              </a:spcBef>
              <a:spcAft>
                <a:spcPts val="0"/>
              </a:spcAft>
              <a:buNone/>
            </a:pPr>
            <a:endParaRPr sz="1200">
              <a:solidFill>
                <a:srgbClr val="000000"/>
              </a:solidFill>
            </a:endParaRPr>
          </a:p>
          <a:p>
            <a:pPr marL="0" lvl="0" indent="0" algn="l" rtl="0">
              <a:spcBef>
                <a:spcPts val="1600"/>
              </a:spcBef>
              <a:spcAft>
                <a:spcPts val="0"/>
              </a:spcAft>
              <a:buNone/>
            </a:pPr>
            <a:endParaRPr sz="1200">
              <a:solidFill>
                <a:srgbClr val="000000"/>
              </a:solidFill>
            </a:endParaRPr>
          </a:p>
          <a:p>
            <a:pPr marL="0" lvl="0" indent="0" algn="l" rtl="0">
              <a:spcBef>
                <a:spcPts val="1600"/>
              </a:spcBef>
              <a:spcAft>
                <a:spcPts val="0"/>
              </a:spcAft>
              <a:buNone/>
            </a:pPr>
            <a:endParaRPr sz="1200">
              <a:solidFill>
                <a:srgbClr val="000000"/>
              </a:solidFill>
            </a:endParaRPr>
          </a:p>
          <a:p>
            <a:pPr marL="0" lvl="0" indent="0" algn="l" rtl="0">
              <a:spcBef>
                <a:spcPts val="1600"/>
              </a:spcBef>
              <a:spcAft>
                <a:spcPts val="0"/>
              </a:spcAft>
              <a:buNone/>
            </a:pPr>
            <a:endParaRPr sz="1200">
              <a:solidFill>
                <a:srgbClr val="000000"/>
              </a:solidFill>
            </a:endParaRPr>
          </a:p>
          <a:p>
            <a:pPr marL="0" lvl="0" indent="0" algn="l" rtl="0">
              <a:spcBef>
                <a:spcPts val="1600"/>
              </a:spcBef>
              <a:spcAft>
                <a:spcPts val="0"/>
              </a:spcAft>
              <a:buNone/>
            </a:pPr>
            <a:endParaRPr sz="1200">
              <a:solidFill>
                <a:srgbClr val="000000"/>
              </a:solidFill>
            </a:endParaRPr>
          </a:p>
          <a:p>
            <a:pPr marL="0" lvl="0" indent="0" algn="l" rtl="0">
              <a:spcBef>
                <a:spcPts val="1600"/>
              </a:spcBef>
              <a:spcAft>
                <a:spcPts val="0"/>
              </a:spcAft>
              <a:buNone/>
            </a:pPr>
            <a:endParaRPr sz="1200">
              <a:solidFill>
                <a:srgbClr val="000000"/>
              </a:solidFill>
            </a:endParaRPr>
          </a:p>
          <a:p>
            <a:pPr marL="0" lvl="0" indent="0" algn="l" rtl="0">
              <a:spcBef>
                <a:spcPts val="1600"/>
              </a:spcBef>
              <a:spcAft>
                <a:spcPts val="0"/>
              </a:spcAft>
              <a:buNone/>
            </a:pPr>
            <a:endParaRPr sz="1200">
              <a:solidFill>
                <a:srgbClr val="000000"/>
              </a:solidFill>
            </a:endParaRPr>
          </a:p>
          <a:p>
            <a:pPr marL="177800" lvl="0" indent="-38100" algn="l" rtl="0">
              <a:spcBef>
                <a:spcPts val="1600"/>
              </a:spcBef>
              <a:spcAft>
                <a:spcPts val="0"/>
              </a:spcAft>
              <a:buClr>
                <a:schemeClr val="dk1"/>
              </a:buClr>
              <a:buSzPts val="2100"/>
              <a:buFont typeface="Arial"/>
              <a:buNone/>
            </a:pPr>
            <a:r>
              <a:rPr lang="en" sz="1100">
                <a:solidFill>
                  <a:schemeClr val="dk1"/>
                </a:solidFill>
              </a:rPr>
              <a:t>*Note: The SPSS trial expired 6/17 so we ended up analyzing our data through excel. </a:t>
            </a:r>
            <a:endParaRPr sz="1100">
              <a:solidFill>
                <a:schemeClr val="dk1"/>
              </a:solidFill>
            </a:endParaRPr>
          </a:p>
          <a:p>
            <a:pPr marL="0" lvl="0" indent="0" algn="l" rtl="0">
              <a:spcBef>
                <a:spcPts val="1600"/>
              </a:spcBef>
              <a:spcAft>
                <a:spcPts val="1600"/>
              </a:spcAft>
              <a:buNone/>
            </a:pPr>
            <a:endParaRPr sz="1200">
              <a:solidFill>
                <a:srgbClr val="000000"/>
              </a:solidFill>
            </a:endParaRPr>
          </a:p>
        </p:txBody>
      </p:sp>
      <p:pic>
        <p:nvPicPr>
          <p:cNvPr id="232" name="Google Shape;232;p38"/>
          <p:cNvPicPr preferRelativeResize="0"/>
          <p:nvPr/>
        </p:nvPicPr>
        <p:blipFill>
          <a:blip r:embed="rId3">
            <a:alphaModFix/>
          </a:blip>
          <a:stretch>
            <a:fillRect/>
          </a:stretch>
        </p:blipFill>
        <p:spPr>
          <a:xfrm>
            <a:off x="738875" y="1834625"/>
            <a:ext cx="2191075" cy="2649000"/>
          </a:xfrm>
          <a:prstGeom prst="rect">
            <a:avLst/>
          </a:prstGeom>
          <a:noFill/>
          <a:ln>
            <a:noFill/>
          </a:ln>
        </p:spPr>
      </p:pic>
      <p:pic>
        <p:nvPicPr>
          <p:cNvPr id="233" name="Google Shape;233;p38"/>
          <p:cNvPicPr preferRelativeResize="0"/>
          <p:nvPr/>
        </p:nvPicPr>
        <p:blipFill>
          <a:blip r:embed="rId4">
            <a:alphaModFix/>
          </a:blip>
          <a:stretch>
            <a:fillRect/>
          </a:stretch>
        </p:blipFill>
        <p:spPr>
          <a:xfrm>
            <a:off x="3712897" y="2132600"/>
            <a:ext cx="4237328" cy="2351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2500" b="1">
                <a:latin typeface="Times New Roman"/>
                <a:ea typeface="Times New Roman"/>
                <a:cs typeface="Times New Roman"/>
                <a:sym typeface="Times New Roman"/>
              </a:rPr>
              <a:t>Executive Summary</a:t>
            </a:r>
            <a:endParaRPr sz="2500" b="1">
              <a:latin typeface="Times New Roman"/>
              <a:ea typeface="Times New Roman"/>
              <a:cs typeface="Times New Roman"/>
              <a:sym typeface="Times New Roman"/>
            </a:endParaRPr>
          </a:p>
        </p:txBody>
      </p:sp>
      <p:sp>
        <p:nvSpPr>
          <p:cNvPr id="75" name="Google Shape;75;p16"/>
          <p:cNvSpPr txBox="1">
            <a:spLocks noGrp="1"/>
          </p:cNvSpPr>
          <p:nvPr>
            <p:ph type="body" idx="1"/>
          </p:nvPr>
        </p:nvSpPr>
        <p:spPr>
          <a:xfrm>
            <a:off x="628650" y="1103551"/>
            <a:ext cx="7886700" cy="35385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a:solidFill>
                  <a:schemeClr val="dk1"/>
                </a:solidFill>
              </a:rPr>
              <a:t>Overview </a:t>
            </a:r>
            <a:endParaRPr sz="1400">
              <a:solidFill>
                <a:schemeClr val="dk1"/>
              </a:solidFill>
            </a:endParaRPr>
          </a:p>
          <a:p>
            <a:pPr marL="457200" lvl="0" indent="-317500" algn="just" rtl="0">
              <a:lnSpc>
                <a:spcPct val="115000"/>
              </a:lnSpc>
              <a:spcBef>
                <a:spcPts val="1000"/>
              </a:spcBef>
              <a:spcAft>
                <a:spcPts val="0"/>
              </a:spcAft>
              <a:buClr>
                <a:schemeClr val="dk1"/>
              </a:buClr>
              <a:buSzPts val="1400"/>
              <a:buChar char="●"/>
            </a:pPr>
            <a:r>
              <a:rPr lang="en" sz="1400">
                <a:solidFill>
                  <a:schemeClr val="dk1"/>
                </a:solidFill>
              </a:rPr>
              <a:t>Our objective: See how the Coronavirus has affected the fast food industry for people living in Pullman. </a:t>
            </a:r>
            <a:endParaRPr sz="1400">
              <a:solidFill>
                <a:schemeClr val="dk1"/>
              </a:solidFill>
            </a:endParaRPr>
          </a:p>
          <a:p>
            <a:pPr marL="457200" lvl="0" indent="-317500" algn="just" rtl="0">
              <a:lnSpc>
                <a:spcPct val="115000"/>
              </a:lnSpc>
              <a:spcBef>
                <a:spcPts val="0"/>
              </a:spcBef>
              <a:spcAft>
                <a:spcPts val="0"/>
              </a:spcAft>
              <a:buClr>
                <a:schemeClr val="dk1"/>
              </a:buClr>
              <a:buSzPts val="1400"/>
              <a:buChar char="●"/>
            </a:pPr>
            <a:r>
              <a:rPr lang="en" sz="1400">
                <a:solidFill>
                  <a:schemeClr val="dk1"/>
                </a:solidFill>
              </a:rPr>
              <a:t>Examining attributes such as social distancing regulations, CDC regulations, type of ordering methods, employee productivity and unemployment status.  </a:t>
            </a:r>
            <a:endParaRPr sz="1400">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400">
                <a:solidFill>
                  <a:schemeClr val="dk1"/>
                </a:solidFill>
              </a:rPr>
              <a:t>Methods</a:t>
            </a:r>
            <a:endParaRPr sz="1400">
              <a:solidFill>
                <a:schemeClr val="dk1"/>
              </a:solidFill>
            </a:endParaRPr>
          </a:p>
          <a:p>
            <a:pPr marL="457200" lvl="0" indent="-317500" algn="l" rtl="0">
              <a:lnSpc>
                <a:spcPct val="115000"/>
              </a:lnSpc>
              <a:spcBef>
                <a:spcPts val="1000"/>
              </a:spcBef>
              <a:spcAft>
                <a:spcPts val="0"/>
              </a:spcAft>
              <a:buClr>
                <a:schemeClr val="dk1"/>
              </a:buClr>
              <a:buSzPts val="1400"/>
              <a:buChar char="●"/>
            </a:pPr>
            <a:r>
              <a:rPr lang="en" sz="1400">
                <a:solidFill>
                  <a:schemeClr val="dk1"/>
                </a:solidFill>
              </a:rPr>
              <a:t>Qualtrics Survey with random sampling</a:t>
            </a:r>
            <a:endParaRPr sz="1400">
              <a:solidFill>
                <a:srgbClr val="000000"/>
              </a:solidFill>
            </a:endParaRPr>
          </a:p>
        </p:txBody>
      </p:sp>
      <p:pic>
        <p:nvPicPr>
          <p:cNvPr id="76" name="Google Shape;76;p16"/>
          <p:cNvPicPr preferRelativeResize="0"/>
          <p:nvPr/>
        </p:nvPicPr>
        <p:blipFill>
          <a:blip r:embed="rId3">
            <a:alphaModFix/>
          </a:blip>
          <a:stretch>
            <a:fillRect/>
          </a:stretch>
        </p:blipFill>
        <p:spPr>
          <a:xfrm>
            <a:off x="5386250" y="3125350"/>
            <a:ext cx="3043225" cy="1713225"/>
          </a:xfrm>
          <a:prstGeom prst="rect">
            <a:avLst/>
          </a:prstGeom>
          <a:noFill/>
          <a:ln>
            <a:noFill/>
          </a:ln>
        </p:spPr>
      </p:pic>
      <p:pic>
        <p:nvPicPr>
          <p:cNvPr id="77" name="Google Shape;77;p16"/>
          <p:cNvPicPr preferRelativeResize="0"/>
          <p:nvPr/>
        </p:nvPicPr>
        <p:blipFill>
          <a:blip r:embed="rId4">
            <a:alphaModFix/>
          </a:blip>
          <a:stretch>
            <a:fillRect/>
          </a:stretch>
        </p:blipFill>
        <p:spPr>
          <a:xfrm>
            <a:off x="4145675" y="109874"/>
            <a:ext cx="2192200" cy="1233124"/>
          </a:xfrm>
          <a:prstGeom prst="rect">
            <a:avLst/>
          </a:prstGeom>
          <a:noFill/>
          <a:ln>
            <a:noFill/>
          </a:ln>
        </p:spPr>
      </p:pic>
      <p:pic>
        <p:nvPicPr>
          <p:cNvPr id="78" name="Google Shape;78;p16"/>
          <p:cNvPicPr preferRelativeResize="0"/>
          <p:nvPr/>
        </p:nvPicPr>
        <p:blipFill>
          <a:blip r:embed="rId5">
            <a:alphaModFix/>
          </a:blip>
          <a:stretch>
            <a:fillRect/>
          </a:stretch>
        </p:blipFill>
        <p:spPr>
          <a:xfrm>
            <a:off x="6464621" y="154376"/>
            <a:ext cx="2194354" cy="1233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293250" y="0"/>
            <a:ext cx="3987600" cy="57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2500" b="1">
                <a:latin typeface="Times New Roman"/>
                <a:ea typeface="Times New Roman"/>
                <a:cs typeface="Times New Roman"/>
                <a:sym typeface="Times New Roman"/>
              </a:rPr>
              <a:t>Background Research</a:t>
            </a:r>
            <a:endParaRPr sz="2500" b="1">
              <a:latin typeface="Times New Roman"/>
              <a:ea typeface="Times New Roman"/>
              <a:cs typeface="Times New Roman"/>
              <a:sym typeface="Times New Roman"/>
            </a:endParaRPr>
          </a:p>
        </p:txBody>
      </p:sp>
      <p:sp>
        <p:nvSpPr>
          <p:cNvPr id="84" name="Google Shape;84;p17"/>
          <p:cNvSpPr txBox="1">
            <a:spLocks noGrp="1"/>
          </p:cNvSpPr>
          <p:nvPr>
            <p:ph type="body" idx="1"/>
          </p:nvPr>
        </p:nvSpPr>
        <p:spPr>
          <a:xfrm>
            <a:off x="147300" y="816575"/>
            <a:ext cx="5208300" cy="1017300"/>
          </a:xfrm>
          <a:prstGeom prst="rect">
            <a:avLst/>
          </a:prstGeom>
          <a:noFill/>
          <a:ln>
            <a:noFill/>
          </a:ln>
        </p:spPr>
        <p:txBody>
          <a:bodyPr spcFirstLastPara="1" wrap="square" lIns="68575" tIns="34275" rIns="68575" bIns="34275" anchor="t" anchorCtr="0">
            <a:noAutofit/>
          </a:bodyPr>
          <a:lstStyle/>
          <a:p>
            <a:pPr marL="177800" lvl="0" indent="-38100" algn="l" rtl="0">
              <a:lnSpc>
                <a:spcPct val="90000"/>
              </a:lnSpc>
              <a:spcBef>
                <a:spcPts val="0"/>
              </a:spcBef>
              <a:spcAft>
                <a:spcPts val="1600"/>
              </a:spcAft>
              <a:buClr>
                <a:schemeClr val="dk1"/>
              </a:buClr>
              <a:buSzPts val="2100"/>
              <a:buNone/>
            </a:pPr>
            <a:r>
              <a:rPr lang="en" sz="1400">
                <a:solidFill>
                  <a:srgbClr val="000000"/>
                </a:solidFill>
              </a:rPr>
              <a:t> Fast food is a part of the American diet and has been associated with (1) high caloric intake, and (2) poor diet quality. Time, financial resources, price, and availability influence fast food consumption.</a:t>
            </a:r>
            <a:endParaRPr sz="1400">
              <a:solidFill>
                <a:srgbClr val="000000"/>
              </a:solidFill>
            </a:endParaRPr>
          </a:p>
        </p:txBody>
      </p:sp>
      <p:pic>
        <p:nvPicPr>
          <p:cNvPr id="85" name="Google Shape;85;p17"/>
          <p:cNvPicPr preferRelativeResize="0"/>
          <p:nvPr/>
        </p:nvPicPr>
        <p:blipFill>
          <a:blip r:embed="rId3">
            <a:alphaModFix/>
          </a:blip>
          <a:stretch>
            <a:fillRect/>
          </a:stretch>
        </p:blipFill>
        <p:spPr>
          <a:xfrm>
            <a:off x="6197475" y="198150"/>
            <a:ext cx="2752200" cy="1837800"/>
          </a:xfrm>
          <a:prstGeom prst="rect">
            <a:avLst/>
          </a:prstGeom>
          <a:noFill/>
          <a:ln>
            <a:noFill/>
          </a:ln>
        </p:spPr>
      </p:pic>
      <p:pic>
        <p:nvPicPr>
          <p:cNvPr id="86" name="Google Shape;86;p17"/>
          <p:cNvPicPr preferRelativeResize="0"/>
          <p:nvPr/>
        </p:nvPicPr>
        <p:blipFill>
          <a:blip r:embed="rId4">
            <a:alphaModFix/>
          </a:blip>
          <a:stretch>
            <a:fillRect/>
          </a:stretch>
        </p:blipFill>
        <p:spPr>
          <a:xfrm>
            <a:off x="73825" y="1631750"/>
            <a:ext cx="6160856" cy="2988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628650" y="1"/>
            <a:ext cx="7886700" cy="797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500" b="1">
                <a:latin typeface="Times New Roman"/>
                <a:ea typeface="Times New Roman"/>
                <a:cs typeface="Times New Roman"/>
                <a:sym typeface="Times New Roman"/>
              </a:rPr>
              <a:t>Background Research</a:t>
            </a:r>
            <a:endParaRPr b="1"/>
          </a:p>
        </p:txBody>
      </p:sp>
      <p:sp>
        <p:nvSpPr>
          <p:cNvPr id="92" name="Google Shape;92;p18"/>
          <p:cNvSpPr txBox="1">
            <a:spLocks noGrp="1"/>
          </p:cNvSpPr>
          <p:nvPr>
            <p:ph type="body" idx="1"/>
          </p:nvPr>
        </p:nvSpPr>
        <p:spPr>
          <a:xfrm>
            <a:off x="233500" y="764925"/>
            <a:ext cx="5370300" cy="4205100"/>
          </a:xfrm>
          <a:prstGeom prst="rect">
            <a:avLst/>
          </a:prstGeom>
        </p:spPr>
        <p:txBody>
          <a:bodyPr spcFirstLastPara="1" wrap="square" lIns="68575" tIns="34275" rIns="68575" bIns="34275" anchor="t" anchorCtr="0">
            <a:noAutofit/>
          </a:bodyPr>
          <a:lstStyle/>
          <a:p>
            <a:pPr marL="457200" lvl="0" indent="0" algn="l" rtl="0">
              <a:lnSpc>
                <a:spcPct val="115000"/>
              </a:lnSpc>
              <a:spcBef>
                <a:spcPts val="0"/>
              </a:spcBef>
              <a:spcAft>
                <a:spcPts val="0"/>
              </a:spcAft>
              <a:buNone/>
            </a:pPr>
            <a:r>
              <a:rPr lang="en" sz="1400" b="1">
                <a:solidFill>
                  <a:schemeClr val="dk1"/>
                </a:solidFill>
                <a:highlight>
                  <a:srgbClr val="FFFFFF"/>
                </a:highlight>
              </a:rPr>
              <a:t>The proportion of people ordering food during the period of the COVID-19</a:t>
            </a:r>
            <a:endParaRPr sz="1400" b="1">
              <a:solidFill>
                <a:schemeClr val="dk1"/>
              </a:solidFill>
              <a:highlight>
                <a:srgbClr val="FFFFFF"/>
              </a:highlight>
            </a:endParaRPr>
          </a:p>
          <a:p>
            <a:pPr marL="457200" lvl="0" indent="-317500" algn="l" rtl="0">
              <a:lnSpc>
                <a:spcPct val="115000"/>
              </a:lnSpc>
              <a:spcBef>
                <a:spcPts val="1200"/>
              </a:spcBef>
              <a:spcAft>
                <a:spcPts val="0"/>
              </a:spcAft>
              <a:buSzPts val="1400"/>
              <a:buChar char="●"/>
            </a:pPr>
            <a:r>
              <a:rPr lang="en" sz="1400">
                <a:solidFill>
                  <a:schemeClr val="dk1"/>
                </a:solidFill>
                <a:highlight>
                  <a:srgbClr val="FFFFFF"/>
                </a:highlight>
              </a:rPr>
              <a:t>The percentage of adults who consumed fast food decreased with age: 44.9% aged 20–39, 37.7% aged 40–59, and 24.1% aged 60 and over.</a:t>
            </a:r>
            <a:endParaRPr sz="1400">
              <a:solidFill>
                <a:schemeClr val="dk1"/>
              </a:solidFill>
              <a:highlight>
                <a:srgbClr val="FFFFFF"/>
              </a:highlight>
            </a:endParaRPr>
          </a:p>
          <a:p>
            <a:pPr marL="457200" lvl="0" indent="-317500" algn="l" rtl="0">
              <a:lnSpc>
                <a:spcPct val="115000"/>
              </a:lnSpc>
              <a:spcBef>
                <a:spcPts val="1000"/>
              </a:spcBef>
              <a:spcAft>
                <a:spcPts val="0"/>
              </a:spcAft>
              <a:buSzPts val="1400"/>
              <a:buChar char="●"/>
            </a:pPr>
            <a:r>
              <a:rPr lang="en" sz="1400">
                <a:solidFill>
                  <a:schemeClr val="dk1"/>
                </a:solidFill>
                <a:highlight>
                  <a:srgbClr val="FFFFFF"/>
                </a:highlight>
              </a:rPr>
              <a:t>A higher percentage of non-Hispanic black adults consumed fast food than non-Hispanic white, non-Hispanic Asian, and Hispanic adults.</a:t>
            </a:r>
            <a:endParaRPr sz="1400">
              <a:solidFill>
                <a:schemeClr val="dk1"/>
              </a:solidFill>
              <a:highlight>
                <a:srgbClr val="FFFFFF"/>
              </a:highlight>
            </a:endParaRPr>
          </a:p>
          <a:p>
            <a:pPr marL="457200" lvl="0" indent="-317500" algn="l" rtl="0">
              <a:lnSpc>
                <a:spcPct val="115000"/>
              </a:lnSpc>
              <a:spcBef>
                <a:spcPts val="1000"/>
              </a:spcBef>
              <a:spcAft>
                <a:spcPts val="0"/>
              </a:spcAft>
              <a:buSzPts val="1400"/>
              <a:buChar char="●"/>
            </a:pPr>
            <a:r>
              <a:rPr lang="en" sz="1400">
                <a:solidFill>
                  <a:schemeClr val="dk1"/>
                </a:solidFill>
                <a:highlight>
                  <a:srgbClr val="FFFFFF"/>
                </a:highlight>
              </a:rPr>
              <a:t>The percentage of adults who consumed fast food increased with increasing family income.</a:t>
            </a:r>
            <a:endParaRPr sz="1400">
              <a:solidFill>
                <a:schemeClr val="dk1"/>
              </a:solidFill>
              <a:highlight>
                <a:srgbClr val="FFFFFF"/>
              </a:highlight>
            </a:endParaRPr>
          </a:p>
          <a:p>
            <a:pPr marL="457200" lvl="0" indent="-317500" algn="l" rtl="0">
              <a:lnSpc>
                <a:spcPct val="115000"/>
              </a:lnSpc>
              <a:spcBef>
                <a:spcPts val="1000"/>
              </a:spcBef>
              <a:spcAft>
                <a:spcPts val="0"/>
              </a:spcAft>
              <a:buSzPts val="1400"/>
              <a:buChar char="●"/>
            </a:pPr>
            <a:r>
              <a:rPr lang="en" sz="1400">
                <a:solidFill>
                  <a:schemeClr val="dk1"/>
                </a:solidFill>
                <a:highlight>
                  <a:srgbClr val="FFFFFF"/>
                </a:highlight>
              </a:rPr>
              <a:t>Among those who consumed fast food, men were more likely than women to eat fast food at lunch, but women were more likely to report eating fast food as a snack.</a:t>
            </a:r>
            <a:endParaRPr sz="1400">
              <a:solidFill>
                <a:schemeClr val="dk1"/>
              </a:solidFill>
              <a:highlight>
                <a:srgbClr val="FFFFFF"/>
              </a:highlight>
            </a:endParaRPr>
          </a:p>
          <a:p>
            <a:pPr marL="177800" lvl="0" indent="-38100" algn="l" rtl="0">
              <a:spcBef>
                <a:spcPts val="1000"/>
              </a:spcBef>
              <a:spcAft>
                <a:spcPts val="1600"/>
              </a:spcAft>
              <a:buClr>
                <a:schemeClr val="dk1"/>
              </a:buClr>
              <a:buSzPts val="2100"/>
              <a:buFont typeface="Arial"/>
              <a:buNone/>
            </a:pPr>
            <a:endParaRPr/>
          </a:p>
        </p:txBody>
      </p:sp>
      <p:pic>
        <p:nvPicPr>
          <p:cNvPr id="93" name="Google Shape;93;p18"/>
          <p:cNvPicPr preferRelativeResize="0"/>
          <p:nvPr/>
        </p:nvPicPr>
        <p:blipFill>
          <a:blip r:embed="rId3">
            <a:alphaModFix/>
          </a:blip>
          <a:stretch>
            <a:fillRect/>
          </a:stretch>
        </p:blipFill>
        <p:spPr>
          <a:xfrm>
            <a:off x="5657400" y="279725"/>
            <a:ext cx="3168275" cy="25197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628650" y="231175"/>
            <a:ext cx="7886700" cy="6936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500" b="1">
                <a:latin typeface="Times New Roman"/>
                <a:ea typeface="Times New Roman"/>
                <a:cs typeface="Times New Roman"/>
                <a:sym typeface="Times New Roman"/>
              </a:rPr>
              <a:t>Background Research</a:t>
            </a:r>
            <a:endParaRPr b="1"/>
          </a:p>
        </p:txBody>
      </p:sp>
      <p:sp>
        <p:nvSpPr>
          <p:cNvPr id="99" name="Google Shape;99;p19"/>
          <p:cNvSpPr txBox="1">
            <a:spLocks noGrp="1"/>
          </p:cNvSpPr>
          <p:nvPr>
            <p:ph type="body" idx="1"/>
          </p:nvPr>
        </p:nvSpPr>
        <p:spPr>
          <a:xfrm>
            <a:off x="450150" y="828850"/>
            <a:ext cx="5185200" cy="3800400"/>
          </a:xfrm>
          <a:prstGeom prst="rect">
            <a:avLst/>
          </a:prstGeom>
        </p:spPr>
        <p:txBody>
          <a:bodyPr spcFirstLastPara="1" wrap="square" lIns="68575" tIns="34275" rIns="68575" bIns="34275" anchor="t" anchorCtr="0">
            <a:noAutofit/>
          </a:bodyPr>
          <a:lstStyle/>
          <a:p>
            <a:pPr marL="457200" lvl="0" indent="-323850" algn="l" rtl="0">
              <a:spcBef>
                <a:spcPts val="1000"/>
              </a:spcBef>
              <a:spcAft>
                <a:spcPts val="0"/>
              </a:spcAft>
              <a:buClr>
                <a:schemeClr val="dk1"/>
              </a:buClr>
              <a:buSzPts val="1500"/>
              <a:buChar char="●"/>
            </a:pPr>
            <a:r>
              <a:rPr lang="en" sz="1500">
                <a:solidFill>
                  <a:schemeClr val="dk1"/>
                </a:solidFill>
              </a:rPr>
              <a:t>20 percent of respondents in Bottle Rocket’s study said they would not return to a quick-service restaurant in the next week</a:t>
            </a:r>
            <a:endParaRPr sz="1500">
              <a:solidFill>
                <a:schemeClr val="dk1"/>
              </a:solidFill>
            </a:endParaRPr>
          </a:p>
          <a:p>
            <a:pPr marL="457200" lvl="0" indent="-323850" algn="l" rtl="0">
              <a:spcBef>
                <a:spcPts val="1600"/>
              </a:spcBef>
              <a:spcAft>
                <a:spcPts val="0"/>
              </a:spcAft>
              <a:buClr>
                <a:schemeClr val="dk1"/>
              </a:buClr>
              <a:buSzPts val="1500"/>
              <a:buChar char="●"/>
            </a:pPr>
            <a:r>
              <a:rPr lang="en" sz="1500">
                <a:solidFill>
                  <a:schemeClr val="dk1"/>
                </a:solidFill>
              </a:rPr>
              <a:t>Factors: Becoming better home cooks, fear of virus and tired of eating at same restaurant</a:t>
            </a:r>
            <a:endParaRPr sz="1500">
              <a:solidFill>
                <a:schemeClr val="dk1"/>
              </a:solidFill>
            </a:endParaRPr>
          </a:p>
          <a:p>
            <a:pPr marL="457200" lvl="0" indent="-323850" algn="l" rtl="0">
              <a:spcBef>
                <a:spcPts val="1600"/>
              </a:spcBef>
              <a:spcAft>
                <a:spcPts val="0"/>
              </a:spcAft>
              <a:buClr>
                <a:srgbClr val="000000"/>
              </a:buClr>
              <a:buSzPts val="1500"/>
              <a:buChar char="●"/>
            </a:pPr>
            <a:r>
              <a:rPr lang="en" sz="1500">
                <a:solidFill>
                  <a:srgbClr val="000000"/>
                </a:solidFill>
              </a:rPr>
              <a:t>More than 33 percent of respondents said they would get at least half of their meals from quick-service restaurants in the next week.</a:t>
            </a:r>
            <a:endParaRPr sz="1500">
              <a:solidFill>
                <a:srgbClr val="000000"/>
              </a:solidFill>
            </a:endParaRPr>
          </a:p>
          <a:p>
            <a:pPr marL="457200" lvl="0" indent="-323850" algn="l" rtl="0">
              <a:spcBef>
                <a:spcPts val="1600"/>
              </a:spcBef>
              <a:spcAft>
                <a:spcPts val="0"/>
              </a:spcAft>
              <a:buClr>
                <a:srgbClr val="000000"/>
              </a:buClr>
              <a:buSzPts val="1500"/>
              <a:buChar char="●"/>
            </a:pPr>
            <a:r>
              <a:rPr lang="en" sz="1500">
                <a:solidFill>
                  <a:srgbClr val="000000"/>
                </a:solidFill>
              </a:rPr>
              <a:t>Two camps of people:</a:t>
            </a:r>
            <a:endParaRPr sz="1500">
              <a:solidFill>
                <a:srgbClr val="000000"/>
              </a:solidFill>
            </a:endParaRPr>
          </a:p>
          <a:p>
            <a:pPr marL="457200" lvl="0" indent="-323850" algn="l" rtl="0">
              <a:spcBef>
                <a:spcPts val="1000"/>
              </a:spcBef>
              <a:spcAft>
                <a:spcPts val="0"/>
              </a:spcAft>
              <a:buClr>
                <a:srgbClr val="000000"/>
              </a:buClr>
              <a:buSzPts val="1500"/>
              <a:buChar char="-"/>
            </a:pPr>
            <a:r>
              <a:rPr lang="en" sz="1500">
                <a:solidFill>
                  <a:srgbClr val="000000"/>
                </a:solidFill>
              </a:rPr>
              <a:t>Making an effort to be less reliant on takeout and quick-service restaurants.</a:t>
            </a:r>
            <a:endParaRPr sz="1500">
              <a:solidFill>
                <a:srgbClr val="000000"/>
              </a:solidFill>
            </a:endParaRPr>
          </a:p>
          <a:p>
            <a:pPr marL="457200" lvl="0" indent="-323850" algn="l" rtl="0">
              <a:spcBef>
                <a:spcPts val="1000"/>
              </a:spcBef>
              <a:spcAft>
                <a:spcPts val="0"/>
              </a:spcAft>
              <a:buClr>
                <a:srgbClr val="000000"/>
              </a:buClr>
              <a:buSzPts val="1500"/>
              <a:buChar char="-"/>
            </a:pPr>
            <a:r>
              <a:rPr lang="en" sz="1500">
                <a:solidFill>
                  <a:srgbClr val="000000"/>
                </a:solidFill>
              </a:rPr>
              <a:t>Continuing to order the majority of my food from quick-service restaurants.”</a:t>
            </a:r>
            <a:endParaRPr sz="1500">
              <a:solidFill>
                <a:srgbClr val="000000"/>
              </a:solidFill>
            </a:endParaRPr>
          </a:p>
          <a:p>
            <a:pPr marL="177800" lvl="0" indent="-38100" algn="l" rtl="0">
              <a:spcBef>
                <a:spcPts val="1600"/>
              </a:spcBef>
              <a:spcAft>
                <a:spcPts val="1600"/>
              </a:spcAft>
              <a:buClr>
                <a:schemeClr val="dk1"/>
              </a:buClr>
              <a:buSzPts val="1100"/>
              <a:buFont typeface="Arial"/>
              <a:buNone/>
            </a:pPr>
            <a:endParaRPr sz="1200"/>
          </a:p>
        </p:txBody>
      </p:sp>
      <p:pic>
        <p:nvPicPr>
          <p:cNvPr id="100" name="Google Shape;100;p19"/>
          <p:cNvPicPr preferRelativeResize="0"/>
          <p:nvPr/>
        </p:nvPicPr>
        <p:blipFill>
          <a:blip r:embed="rId3">
            <a:alphaModFix/>
          </a:blip>
          <a:stretch>
            <a:fillRect/>
          </a:stretch>
        </p:blipFill>
        <p:spPr>
          <a:xfrm>
            <a:off x="5975700" y="55325"/>
            <a:ext cx="3071325" cy="2198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500" b="1">
                <a:latin typeface="Times New Roman"/>
                <a:ea typeface="Times New Roman"/>
                <a:cs typeface="Times New Roman"/>
                <a:sym typeface="Times New Roman"/>
              </a:rPr>
              <a:t>Background Research</a:t>
            </a:r>
            <a:endParaRPr b="1"/>
          </a:p>
        </p:txBody>
      </p:sp>
      <p:sp>
        <p:nvSpPr>
          <p:cNvPr id="106" name="Google Shape;106;p20"/>
          <p:cNvSpPr txBox="1">
            <a:spLocks noGrp="1"/>
          </p:cNvSpPr>
          <p:nvPr>
            <p:ph type="body" idx="1"/>
          </p:nvPr>
        </p:nvSpPr>
        <p:spPr>
          <a:xfrm>
            <a:off x="628650" y="1144275"/>
            <a:ext cx="6213900" cy="3488400"/>
          </a:xfrm>
          <a:prstGeom prst="rect">
            <a:avLst/>
          </a:prstGeom>
        </p:spPr>
        <p:txBody>
          <a:bodyPr spcFirstLastPara="1" wrap="square" lIns="68575" tIns="34275" rIns="68575" bIns="34275" anchor="t" anchorCtr="0">
            <a:noAutofit/>
          </a:bodyPr>
          <a:lstStyle/>
          <a:p>
            <a:pPr marL="177800" lvl="0" indent="-38100" algn="l" rtl="0">
              <a:spcBef>
                <a:spcPts val="0"/>
              </a:spcBef>
              <a:spcAft>
                <a:spcPts val="0"/>
              </a:spcAft>
              <a:buClr>
                <a:schemeClr val="dk1"/>
              </a:buClr>
              <a:buSzPts val="1100"/>
              <a:buFont typeface="Arial"/>
              <a:buNone/>
            </a:pPr>
            <a:r>
              <a:rPr lang="en" sz="1400" b="1">
                <a:solidFill>
                  <a:srgbClr val="000000"/>
                </a:solidFill>
              </a:rPr>
              <a:t>In the next seven days, how often do you expect to order from a fast-food restaurant, compared to other restaurants or cooking at home?”</a:t>
            </a:r>
            <a:endParaRPr sz="1400" b="1">
              <a:solidFill>
                <a:srgbClr val="000000"/>
              </a:solidFill>
            </a:endParaRPr>
          </a:p>
          <a:p>
            <a:pPr marL="177800" lvl="0" indent="-38100" algn="l" rtl="0">
              <a:spcBef>
                <a:spcPts val="1600"/>
              </a:spcBef>
              <a:spcAft>
                <a:spcPts val="0"/>
              </a:spcAft>
              <a:buClr>
                <a:schemeClr val="dk1"/>
              </a:buClr>
              <a:buSzPts val="1100"/>
              <a:buFont typeface="Arial"/>
              <a:buNone/>
            </a:pPr>
            <a:endParaRPr sz="1400">
              <a:solidFill>
                <a:srgbClr val="000000"/>
              </a:solidFill>
            </a:endParaRPr>
          </a:p>
          <a:p>
            <a:pPr marL="177800" lvl="0" indent="-38100" algn="l" rtl="0">
              <a:spcBef>
                <a:spcPts val="1600"/>
              </a:spcBef>
              <a:spcAft>
                <a:spcPts val="0"/>
              </a:spcAft>
              <a:buClr>
                <a:schemeClr val="dk1"/>
              </a:buClr>
              <a:buSzPts val="1100"/>
              <a:buFont typeface="Arial"/>
              <a:buNone/>
            </a:pPr>
            <a:r>
              <a:rPr lang="en" sz="1400">
                <a:solidFill>
                  <a:srgbClr val="000000"/>
                </a:solidFill>
              </a:rPr>
              <a:t>All the time: 8 percent</a:t>
            </a:r>
            <a:endParaRPr sz="1400">
              <a:solidFill>
                <a:srgbClr val="000000"/>
              </a:solidFill>
            </a:endParaRPr>
          </a:p>
          <a:p>
            <a:pPr marL="177800" lvl="0" indent="-38100" algn="l" rtl="0">
              <a:spcBef>
                <a:spcPts val="1600"/>
              </a:spcBef>
              <a:spcAft>
                <a:spcPts val="0"/>
              </a:spcAft>
              <a:buClr>
                <a:schemeClr val="dk1"/>
              </a:buClr>
              <a:buSzPts val="1100"/>
              <a:buFont typeface="Arial"/>
              <a:buNone/>
            </a:pPr>
            <a:r>
              <a:rPr lang="en" sz="1400">
                <a:solidFill>
                  <a:srgbClr val="000000"/>
                </a:solidFill>
              </a:rPr>
              <a:t>More than half the time: 11 percent</a:t>
            </a:r>
            <a:endParaRPr sz="1400">
              <a:solidFill>
                <a:srgbClr val="000000"/>
              </a:solidFill>
            </a:endParaRPr>
          </a:p>
          <a:p>
            <a:pPr marL="177800" lvl="0" indent="-38100" algn="l" rtl="0">
              <a:spcBef>
                <a:spcPts val="1600"/>
              </a:spcBef>
              <a:spcAft>
                <a:spcPts val="0"/>
              </a:spcAft>
              <a:buClr>
                <a:schemeClr val="dk1"/>
              </a:buClr>
              <a:buSzPts val="1100"/>
              <a:buFont typeface="Arial"/>
              <a:buNone/>
            </a:pPr>
            <a:r>
              <a:rPr lang="en" sz="1400">
                <a:solidFill>
                  <a:srgbClr val="000000"/>
                </a:solidFill>
              </a:rPr>
              <a:t>Half the time: 17 percent</a:t>
            </a:r>
            <a:endParaRPr sz="1400">
              <a:solidFill>
                <a:srgbClr val="000000"/>
              </a:solidFill>
            </a:endParaRPr>
          </a:p>
          <a:p>
            <a:pPr marL="177800" lvl="0" indent="-38100" algn="l" rtl="0">
              <a:spcBef>
                <a:spcPts val="1600"/>
              </a:spcBef>
              <a:spcAft>
                <a:spcPts val="0"/>
              </a:spcAft>
              <a:buClr>
                <a:schemeClr val="dk1"/>
              </a:buClr>
              <a:buSzPts val="1100"/>
              <a:buFont typeface="Arial"/>
              <a:buNone/>
            </a:pPr>
            <a:r>
              <a:rPr lang="en" sz="1400">
                <a:solidFill>
                  <a:srgbClr val="000000"/>
                </a:solidFill>
              </a:rPr>
              <a:t>Less than half the time: 47 percent</a:t>
            </a:r>
            <a:endParaRPr sz="1400">
              <a:solidFill>
                <a:srgbClr val="000000"/>
              </a:solidFill>
            </a:endParaRPr>
          </a:p>
          <a:p>
            <a:pPr marL="177800" lvl="0" indent="-38100" algn="l" rtl="0">
              <a:spcBef>
                <a:spcPts val="1600"/>
              </a:spcBef>
              <a:spcAft>
                <a:spcPts val="0"/>
              </a:spcAft>
              <a:buClr>
                <a:schemeClr val="dk1"/>
              </a:buClr>
              <a:buSzPts val="1100"/>
              <a:buFont typeface="Arial"/>
              <a:buNone/>
            </a:pPr>
            <a:r>
              <a:rPr lang="en" sz="1400">
                <a:solidFill>
                  <a:srgbClr val="000000"/>
                </a:solidFill>
              </a:rPr>
              <a:t>Not at all: 17 percent</a:t>
            </a:r>
            <a:endParaRPr sz="1400">
              <a:solidFill>
                <a:srgbClr val="000000"/>
              </a:solidFill>
            </a:endParaRPr>
          </a:p>
          <a:p>
            <a:pPr marL="177800" lvl="0" indent="-38100" algn="l" rtl="0">
              <a:spcBef>
                <a:spcPts val="1600"/>
              </a:spcBef>
              <a:spcAft>
                <a:spcPts val="0"/>
              </a:spcAft>
              <a:buClr>
                <a:schemeClr val="dk1"/>
              </a:buClr>
              <a:buSzPts val="2100"/>
              <a:buFont typeface="Arial"/>
              <a:buNone/>
            </a:pPr>
            <a:endParaRPr sz="1200"/>
          </a:p>
          <a:p>
            <a:pPr marL="177800" lvl="0" indent="-38100" algn="l" rtl="0">
              <a:spcBef>
                <a:spcPts val="1600"/>
              </a:spcBef>
              <a:spcAft>
                <a:spcPts val="1600"/>
              </a:spcAft>
              <a:buClr>
                <a:schemeClr val="dk1"/>
              </a:buClr>
              <a:buSzPts val="2100"/>
              <a:buFont typeface="Arial"/>
              <a:buNone/>
            </a:pPr>
            <a:endParaRPr sz="1100"/>
          </a:p>
        </p:txBody>
      </p:sp>
      <p:pic>
        <p:nvPicPr>
          <p:cNvPr id="107" name="Google Shape;107;p20"/>
          <p:cNvPicPr preferRelativeResize="0"/>
          <p:nvPr/>
        </p:nvPicPr>
        <p:blipFill>
          <a:blip r:embed="rId3">
            <a:alphaModFix/>
          </a:blip>
          <a:stretch>
            <a:fillRect/>
          </a:stretch>
        </p:blipFill>
        <p:spPr>
          <a:xfrm>
            <a:off x="6969725" y="0"/>
            <a:ext cx="2174275" cy="2461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2500" b="1">
                <a:latin typeface="Times New Roman"/>
                <a:ea typeface="Times New Roman"/>
                <a:cs typeface="Times New Roman"/>
                <a:sym typeface="Times New Roman"/>
              </a:rPr>
              <a:t>Qualitative Research</a:t>
            </a:r>
            <a:endParaRPr sz="2500" b="1">
              <a:latin typeface="Times New Roman"/>
              <a:ea typeface="Times New Roman"/>
              <a:cs typeface="Times New Roman"/>
              <a:sym typeface="Times New Roman"/>
            </a:endParaRPr>
          </a:p>
        </p:txBody>
      </p:sp>
      <p:sp>
        <p:nvSpPr>
          <p:cNvPr id="113" name="Google Shape;113;p21"/>
          <p:cNvSpPr txBox="1">
            <a:spLocks noGrp="1"/>
          </p:cNvSpPr>
          <p:nvPr>
            <p:ph type="body" idx="1"/>
          </p:nvPr>
        </p:nvSpPr>
        <p:spPr>
          <a:xfrm>
            <a:off x="291575" y="1020025"/>
            <a:ext cx="5547600" cy="3263400"/>
          </a:xfrm>
          <a:prstGeom prst="rect">
            <a:avLst/>
          </a:prstGeom>
          <a:noFill/>
          <a:ln>
            <a:noFill/>
          </a:ln>
        </p:spPr>
        <p:txBody>
          <a:bodyPr spcFirstLastPara="1" wrap="square" lIns="68575" tIns="34275" rIns="68575" bIns="34275" anchor="t" anchorCtr="0">
            <a:noAutofit/>
          </a:bodyPr>
          <a:lstStyle/>
          <a:p>
            <a:pPr marL="635000" lvl="0" indent="-38100" algn="l" rtl="0">
              <a:lnSpc>
                <a:spcPct val="90000"/>
              </a:lnSpc>
              <a:spcBef>
                <a:spcPts val="0"/>
              </a:spcBef>
              <a:spcAft>
                <a:spcPts val="0"/>
              </a:spcAft>
              <a:buClr>
                <a:schemeClr val="dk1"/>
              </a:buClr>
              <a:buSzPts val="2100"/>
              <a:buNone/>
            </a:pPr>
            <a:endParaRPr sz="1100">
              <a:solidFill>
                <a:srgbClr val="000000"/>
              </a:solidFill>
            </a:endParaRPr>
          </a:p>
          <a:p>
            <a:pPr marL="457200" lvl="0" indent="-311150" algn="l" rtl="0">
              <a:lnSpc>
                <a:spcPct val="90000"/>
              </a:lnSpc>
              <a:spcBef>
                <a:spcPts val="1600"/>
              </a:spcBef>
              <a:spcAft>
                <a:spcPts val="0"/>
              </a:spcAft>
              <a:buClr>
                <a:srgbClr val="000000"/>
              </a:buClr>
              <a:buSzPts val="1300"/>
              <a:buChar char="●"/>
            </a:pPr>
            <a:r>
              <a:rPr lang="en" sz="1300">
                <a:solidFill>
                  <a:srgbClr val="000000"/>
                </a:solidFill>
              </a:rPr>
              <a:t>The purpose of this survey is to count people's opinions and trust in the fast food industry in the case of COVID-19, and to provide data reference for the improvement and progress of the fast food industry.</a:t>
            </a:r>
            <a:endParaRPr sz="1300">
              <a:solidFill>
                <a:srgbClr val="000000"/>
              </a:solidFill>
            </a:endParaRPr>
          </a:p>
          <a:p>
            <a:pPr marL="914400" lvl="0" indent="0" algn="l" rtl="0">
              <a:lnSpc>
                <a:spcPct val="90000"/>
              </a:lnSpc>
              <a:spcBef>
                <a:spcPts val="1600"/>
              </a:spcBef>
              <a:spcAft>
                <a:spcPts val="0"/>
              </a:spcAft>
              <a:buNone/>
            </a:pPr>
            <a:endParaRPr sz="1300">
              <a:solidFill>
                <a:srgbClr val="000000"/>
              </a:solidFill>
            </a:endParaRPr>
          </a:p>
          <a:p>
            <a:pPr marL="457200" lvl="0" indent="-311150" algn="l" rtl="0">
              <a:lnSpc>
                <a:spcPct val="90000"/>
              </a:lnSpc>
              <a:spcBef>
                <a:spcPts val="1600"/>
              </a:spcBef>
              <a:spcAft>
                <a:spcPts val="0"/>
              </a:spcAft>
              <a:buClr>
                <a:srgbClr val="000000"/>
              </a:buClr>
              <a:buSzPts val="1300"/>
              <a:buChar char="●"/>
            </a:pPr>
            <a:r>
              <a:rPr lang="en" sz="1300">
                <a:solidFill>
                  <a:srgbClr val="000000"/>
                </a:solidFill>
              </a:rPr>
              <a:t>Our survey started collecting data on June 4 on Qualtrics. As of June 16, we got a total of 275 responses,but only 110 people finish the whole survey.</a:t>
            </a:r>
            <a:endParaRPr sz="1300">
              <a:solidFill>
                <a:srgbClr val="000000"/>
              </a:solidFill>
            </a:endParaRPr>
          </a:p>
          <a:p>
            <a:pPr marL="635000" lvl="0" indent="-38100" algn="l" rtl="0">
              <a:lnSpc>
                <a:spcPct val="90000"/>
              </a:lnSpc>
              <a:spcBef>
                <a:spcPts val="1600"/>
              </a:spcBef>
              <a:spcAft>
                <a:spcPts val="0"/>
              </a:spcAft>
              <a:buClr>
                <a:schemeClr val="dk1"/>
              </a:buClr>
              <a:buSzPts val="2100"/>
              <a:buNone/>
            </a:pPr>
            <a:endParaRPr sz="1300">
              <a:solidFill>
                <a:srgbClr val="000000"/>
              </a:solidFill>
            </a:endParaRPr>
          </a:p>
          <a:p>
            <a:pPr marL="457200" lvl="0" indent="-311150" algn="l" rtl="0">
              <a:lnSpc>
                <a:spcPct val="90000"/>
              </a:lnSpc>
              <a:spcBef>
                <a:spcPts val="1600"/>
              </a:spcBef>
              <a:spcAft>
                <a:spcPts val="0"/>
              </a:spcAft>
              <a:buClr>
                <a:srgbClr val="000000"/>
              </a:buClr>
              <a:buSzPts val="1300"/>
              <a:buChar char="●"/>
            </a:pPr>
            <a:r>
              <a:rPr lang="en" sz="1300">
                <a:solidFill>
                  <a:srgbClr val="000000"/>
                </a:solidFill>
              </a:rPr>
              <a:t>The group targeted by our survey is mainly students who live in Pullman, Washington that attended WSU on weekdays.</a:t>
            </a:r>
            <a:endParaRPr sz="1300">
              <a:solidFill>
                <a:srgbClr val="000000"/>
              </a:solidFill>
            </a:endParaRPr>
          </a:p>
          <a:p>
            <a:pPr marL="635000" lvl="0" indent="-38100" algn="l" rtl="0">
              <a:lnSpc>
                <a:spcPct val="90000"/>
              </a:lnSpc>
              <a:spcBef>
                <a:spcPts val="1600"/>
              </a:spcBef>
              <a:spcAft>
                <a:spcPts val="0"/>
              </a:spcAft>
              <a:buClr>
                <a:schemeClr val="dk1"/>
              </a:buClr>
              <a:buSzPts val="2100"/>
              <a:buNone/>
            </a:pPr>
            <a:r>
              <a:rPr lang="en" sz="1100">
                <a:solidFill>
                  <a:srgbClr val="000000"/>
                </a:solidFill>
              </a:rPr>
              <a:t> </a:t>
            </a:r>
            <a:endParaRPr sz="1100">
              <a:solidFill>
                <a:srgbClr val="000000"/>
              </a:solidFill>
            </a:endParaRPr>
          </a:p>
          <a:p>
            <a:pPr marL="457200" lvl="0" indent="0" algn="l" rtl="0">
              <a:lnSpc>
                <a:spcPct val="90000"/>
              </a:lnSpc>
              <a:spcBef>
                <a:spcPts val="1600"/>
              </a:spcBef>
              <a:spcAft>
                <a:spcPts val="1600"/>
              </a:spcAft>
              <a:buClr>
                <a:schemeClr val="dk1"/>
              </a:buClr>
              <a:buSzPts val="2100"/>
              <a:buNone/>
            </a:pPr>
            <a:endParaRPr sz="1100">
              <a:solidFill>
                <a:srgbClr val="000000"/>
              </a:solidFill>
            </a:endParaRPr>
          </a:p>
        </p:txBody>
      </p:sp>
      <p:pic>
        <p:nvPicPr>
          <p:cNvPr id="114" name="Google Shape;114;p21"/>
          <p:cNvPicPr preferRelativeResize="0"/>
          <p:nvPr/>
        </p:nvPicPr>
        <p:blipFill>
          <a:blip r:embed="rId3">
            <a:alphaModFix/>
          </a:blip>
          <a:stretch>
            <a:fillRect/>
          </a:stretch>
        </p:blipFill>
        <p:spPr>
          <a:xfrm>
            <a:off x="5968425" y="1"/>
            <a:ext cx="3175575" cy="2280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628650" y="273848"/>
            <a:ext cx="7886700" cy="6837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2500" b="1">
                <a:latin typeface="Times New Roman"/>
                <a:ea typeface="Times New Roman"/>
                <a:cs typeface="Times New Roman"/>
                <a:sym typeface="Times New Roman"/>
              </a:rPr>
              <a:t>Qualitative Research</a:t>
            </a:r>
            <a:endParaRPr sz="2500" b="1">
              <a:latin typeface="Times New Roman"/>
              <a:ea typeface="Times New Roman"/>
              <a:cs typeface="Times New Roman"/>
              <a:sym typeface="Times New Roman"/>
            </a:endParaRPr>
          </a:p>
        </p:txBody>
      </p:sp>
      <p:sp>
        <p:nvSpPr>
          <p:cNvPr id="120" name="Google Shape;120;p22"/>
          <p:cNvSpPr txBox="1">
            <a:spLocks noGrp="1"/>
          </p:cNvSpPr>
          <p:nvPr>
            <p:ph type="body" idx="1"/>
          </p:nvPr>
        </p:nvSpPr>
        <p:spPr>
          <a:xfrm>
            <a:off x="-960150" y="311050"/>
            <a:ext cx="4003500" cy="32634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100"/>
              <a:buNone/>
            </a:pPr>
            <a:endParaRPr sz="1100">
              <a:solidFill>
                <a:srgbClr val="000000"/>
              </a:solidFill>
            </a:endParaRPr>
          </a:p>
          <a:p>
            <a:pPr marL="0" lvl="0" indent="0" algn="l" rtl="0">
              <a:lnSpc>
                <a:spcPct val="90000"/>
              </a:lnSpc>
              <a:spcBef>
                <a:spcPts val="1600"/>
              </a:spcBef>
              <a:spcAft>
                <a:spcPts val="0"/>
              </a:spcAft>
              <a:buClr>
                <a:schemeClr val="dk1"/>
              </a:buClr>
              <a:buSzPts val="2100"/>
              <a:buNone/>
            </a:pPr>
            <a:endParaRPr sz="1100">
              <a:solidFill>
                <a:srgbClr val="000000"/>
              </a:solidFill>
            </a:endParaRPr>
          </a:p>
          <a:p>
            <a:pPr marL="0" lvl="0" indent="0" algn="l" rtl="0">
              <a:lnSpc>
                <a:spcPct val="90000"/>
              </a:lnSpc>
              <a:spcBef>
                <a:spcPts val="1600"/>
              </a:spcBef>
              <a:spcAft>
                <a:spcPts val="1600"/>
              </a:spcAft>
              <a:buClr>
                <a:schemeClr val="dk1"/>
              </a:buClr>
              <a:buSzPts val="2100"/>
              <a:buNone/>
            </a:pPr>
            <a:endParaRPr sz="1100">
              <a:solidFill>
                <a:srgbClr val="000000"/>
              </a:solidFill>
            </a:endParaRPr>
          </a:p>
        </p:txBody>
      </p:sp>
      <p:pic>
        <p:nvPicPr>
          <p:cNvPr id="121" name="Google Shape;121;p22"/>
          <p:cNvPicPr preferRelativeResize="0"/>
          <p:nvPr/>
        </p:nvPicPr>
        <p:blipFill>
          <a:blip r:embed="rId3">
            <a:alphaModFix/>
          </a:blip>
          <a:stretch>
            <a:fillRect/>
          </a:stretch>
        </p:blipFill>
        <p:spPr>
          <a:xfrm>
            <a:off x="776025" y="1084950"/>
            <a:ext cx="7575476" cy="3414950"/>
          </a:xfrm>
          <a:prstGeom prst="rect">
            <a:avLst/>
          </a:prstGeom>
          <a:noFill/>
          <a:ln>
            <a:noFill/>
          </a:ln>
        </p:spPr>
      </p:pic>
      <p:sp>
        <p:nvSpPr>
          <p:cNvPr id="122" name="Google Shape;122;p22"/>
          <p:cNvSpPr txBox="1"/>
          <p:nvPr/>
        </p:nvSpPr>
        <p:spPr>
          <a:xfrm>
            <a:off x="1063175" y="4431900"/>
            <a:ext cx="6879900" cy="711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1600"/>
              </a:spcAft>
              <a:buNone/>
            </a:pPr>
            <a:r>
              <a:rPr lang="en" sz="1100">
                <a:solidFill>
                  <a:schemeClr val="dk1"/>
                </a:solidFill>
              </a:rPr>
              <a:t>Question: To what extent do you agree with the following statements: It is important to social distance in order to stop the spread of Coronavirus?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1739</Words>
  <Application>Microsoft Office PowerPoint</Application>
  <PresentationFormat>On-screen Show (16:9)</PresentationFormat>
  <Paragraphs>223</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Times New Roman</vt:lpstr>
      <vt:lpstr>Simple Light</vt:lpstr>
      <vt:lpstr>How the Coronavirus  Has Affected the  Fast Food Industry</vt:lpstr>
      <vt:lpstr>Table of Contents</vt:lpstr>
      <vt:lpstr>Executive Summary</vt:lpstr>
      <vt:lpstr>Background Research</vt:lpstr>
      <vt:lpstr>Background Research</vt:lpstr>
      <vt:lpstr>Background Research</vt:lpstr>
      <vt:lpstr>Background Research</vt:lpstr>
      <vt:lpstr>Qualitative Research</vt:lpstr>
      <vt:lpstr>Qualitative Research</vt:lpstr>
      <vt:lpstr>Qualitative Research</vt:lpstr>
      <vt:lpstr>Qualitative Research</vt:lpstr>
      <vt:lpstr>Qualitative Research</vt:lpstr>
      <vt:lpstr>Survey Research</vt:lpstr>
      <vt:lpstr>Hypothesis 1</vt:lpstr>
      <vt:lpstr>Hypothesis 2</vt:lpstr>
      <vt:lpstr>Hypothesis 3</vt:lpstr>
      <vt:lpstr>Hypothesis 4</vt:lpstr>
      <vt:lpstr>Hypothesis 5</vt:lpstr>
      <vt:lpstr>Results</vt:lpstr>
      <vt:lpstr>Conclusion </vt:lpstr>
      <vt:lpstr>Recommendations</vt:lpstr>
      <vt:lpstr>PowerPoint Presentation</vt:lpstr>
      <vt:lpstr>PowerPoint Presentation</vt:lpstr>
      <vt:lpstr>Appendices</vt:lpstr>
      <vt:lpstr>Appendices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the Coronavirus  Has Affected the  Fast Food Industry</dc:title>
  <dc:creator>Sam Gregoryk</dc:creator>
  <cp:lastModifiedBy>Sam Gregoryk</cp:lastModifiedBy>
  <cp:revision>1</cp:revision>
  <dcterms:modified xsi:type="dcterms:W3CDTF">2020-06-18T04:35:05Z</dcterms:modified>
</cp:coreProperties>
</file>